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42" roundtripDataSignature="AMtx7mibLslthaYcwfcxfY5ZeGK1Ag4B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2" Type="http://customschemas.google.com/relationships/presentationmetadata" Target="metadata"/><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ru-R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u.wikipedia.org/w/index.php?title=%D0%A1%D0%B2%D0%B8%D0%BD%D1%8B%D0%B5_%D0%BB%D0%BE%D0%BF%D0%B0%D1%82%D0%BA%D0%B8&amp;action=edit&amp;redlink=1" TargetMode="External"/><Relationship Id="rId3" Type="http://schemas.openxmlformats.org/officeDocument/2006/relationships/hyperlink" Target="https://ru.wikipedia.org/wiki/%D0%9E%D0%BA%D0%BE%D1%80%D0%BE%D0%BA" TargetMode="External"/><Relationship Id="rId4" Type="http://schemas.openxmlformats.org/officeDocument/2006/relationships/hyperlink" Target="https://ru.wikipedia.org/wiki/%D0%92%D0%B5%D1%82%D1%87%D0%B8%D0%BD%D0%B0" TargetMode="External"/><Relationship Id="rId5" Type="http://schemas.openxmlformats.org/officeDocument/2006/relationships/hyperlink" Target="https://ru.wikipedia.org/wiki/%D0%92%D0%BA%D1%83%D1%81%D0%BE%D0%B2%D1%8B%D0%B5_%D0%B4%D0%BE%D0%B1%D0%B0%D0%B2%D0%BA%D0%B8"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Вторая зима ИИ (конец 1980-х - начало 1990-х годов)</a:t>
            </a:r>
            <a:endParaRPr/>
          </a:p>
          <a:p>
            <a:pPr indent="0" lvl="0" marL="0" rtl="0" algn="l">
              <a:spcBef>
                <a:spcPts val="0"/>
              </a:spcBef>
              <a:spcAft>
                <a:spcPts val="0"/>
              </a:spcAft>
              <a:buNone/>
            </a:pPr>
            <a:r>
              <a:rPr lang="ru-RU"/>
              <a:t>• Прогресс экспертных систем по решению бизнес-задач замедлился.</a:t>
            </a:r>
            <a:endParaRPr/>
          </a:p>
          <a:p>
            <a:pPr indent="0" lvl="0" marL="0" rtl="0" algn="l">
              <a:spcBef>
                <a:spcPts val="0"/>
              </a:spcBef>
              <a:spcAft>
                <a:spcPts val="0"/>
              </a:spcAft>
              <a:buNone/>
            </a:pPr>
            <a:r>
              <a:rPr lang="ru-RU"/>
              <a:t>• Экспертные системы стали вливаться в программные комплексы общих бизнес-приложений (например, SAP, Oracle), которые могли работать на ПК вместо мэйнфреймов.</a:t>
            </a:r>
            <a:endParaRPr/>
          </a:p>
          <a:p>
            <a:pPr indent="0" lvl="0" marL="0" rtl="0" algn="l">
              <a:spcBef>
                <a:spcPts val="0"/>
              </a:spcBef>
              <a:spcAft>
                <a:spcPts val="0"/>
              </a:spcAft>
              <a:buNone/>
            </a:pPr>
            <a:r>
              <a:rPr lang="ru-RU"/>
              <a:t>• Нейронные сети не масштабировались для решения больших задач.</a:t>
            </a:r>
            <a:endParaRPr/>
          </a:p>
          <a:p>
            <a:pPr indent="0" lvl="0" marL="0" rtl="0" algn="l">
              <a:spcBef>
                <a:spcPts val="0"/>
              </a:spcBef>
              <a:spcAft>
                <a:spcPts val="0"/>
              </a:spcAft>
              <a:buNone/>
            </a:pPr>
            <a:r>
              <a:rPr lang="ru-RU"/>
              <a:t>• Интерес к ИИ в бизнесе снизился.</a:t>
            </a:r>
            <a:endParaRPr/>
          </a:p>
        </p:txBody>
      </p:sp>
      <p:sp>
        <p:nvSpPr>
          <p:cNvPr id="147" name="Google Shape;14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1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1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1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1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1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10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sz="1200">
                <a:solidFill>
                  <a:schemeClr val="dk1"/>
                </a:solidFill>
                <a:latin typeface="Calibri"/>
                <a:ea typeface="Calibri"/>
                <a:cs typeface="Calibri"/>
                <a:sym typeface="Calibri"/>
              </a:rPr>
              <a:t>Задачи </a:t>
            </a:r>
            <a:r>
              <a:rPr b="1" i="1" lang="ru-RU" sz="1200">
                <a:solidFill>
                  <a:schemeClr val="dk1"/>
                </a:solidFill>
                <a:latin typeface="Calibri"/>
                <a:ea typeface="Calibri"/>
                <a:cs typeface="Calibri"/>
                <a:sym typeface="Calibri"/>
              </a:rPr>
              <a:t>ранжирования</a:t>
            </a:r>
            <a:r>
              <a:rPr lang="ru-RU" sz="1200">
                <a:solidFill>
                  <a:schemeClr val="dk1"/>
                </a:solidFill>
                <a:latin typeface="Calibri"/>
                <a:ea typeface="Calibri"/>
                <a:cs typeface="Calibri"/>
                <a:sym typeface="Calibri"/>
              </a:rPr>
              <a:t> (</a:t>
            </a:r>
            <a:r>
              <a:rPr i="1" lang="ru-RU" sz="1200">
                <a:solidFill>
                  <a:schemeClr val="dk1"/>
                </a:solidFill>
                <a:latin typeface="Calibri"/>
                <a:ea typeface="Calibri"/>
                <a:cs typeface="Calibri"/>
                <a:sym typeface="Calibri"/>
              </a:rPr>
              <a:t>ranking</a:t>
            </a:r>
            <a:r>
              <a:rPr lang="ru-RU" sz="1200">
                <a:solidFill>
                  <a:schemeClr val="dk1"/>
                </a:solidFill>
                <a:latin typeface="Calibri"/>
                <a:ea typeface="Calibri"/>
                <a:cs typeface="Calibri"/>
                <a:sym typeface="Calibri"/>
              </a:rPr>
              <a:t>) возникают в области информационного поиска. Результатом поиска по запросу может оказаться настолько длинный список ответов, что пользователь физически не сможет его просмотреть. Поэтому ответы упорядочивают по убыванию релевантности — степени их соответствия запросу. Критерий упорядочения в явном виде неизвестен, хотя человек легко отличает более релевантные ответы от менее релевантных или совсем нерелевантных. Обычно для разметки выборки пар «запрос, ответ» привлекают команду экспертов (асессоров), чтобы учесть мнения различных людей, которые зачастую противоречат друг другу. Затем решают задачу обучения ранжированию (</a:t>
            </a:r>
            <a:r>
              <a:rPr i="1" lang="ru-RU" sz="1200">
                <a:solidFill>
                  <a:schemeClr val="dk1"/>
                </a:solidFill>
                <a:latin typeface="Calibri"/>
                <a:ea typeface="Calibri"/>
                <a:cs typeface="Calibri"/>
                <a:sym typeface="Calibri"/>
              </a:rPr>
              <a:t>learning to rank</a:t>
            </a:r>
            <a:r>
              <a:rPr lang="ru-RU"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ru-RU" sz="1200">
                <a:solidFill>
                  <a:schemeClr val="dk1"/>
                </a:solidFill>
                <a:latin typeface="Calibri"/>
                <a:ea typeface="Calibri"/>
                <a:cs typeface="Calibri"/>
                <a:sym typeface="Calibri"/>
              </a:rPr>
              <a:t>Основным инструментом </a:t>
            </a:r>
            <a:r>
              <a:rPr i="0" lang="ru-RU" sz="1200">
                <a:solidFill>
                  <a:schemeClr val="dk1"/>
                </a:solidFill>
                <a:latin typeface="Calibri"/>
                <a:ea typeface="Calibri"/>
                <a:cs typeface="Calibri"/>
                <a:sym typeface="Calibri"/>
              </a:rPr>
              <a:t>социологических и маркетинговых исследований </a:t>
            </a:r>
            <a:r>
              <a:rPr lang="ru-RU" sz="1200">
                <a:solidFill>
                  <a:schemeClr val="dk1"/>
                </a:solidFill>
                <a:latin typeface="Calibri"/>
                <a:ea typeface="Calibri"/>
                <a:cs typeface="Calibri"/>
                <a:sym typeface="Calibri"/>
              </a:rPr>
              <a:t>является проведение опросов. Чтобы результаты опроса были объективны, необходимо обеспечить представительность выборки респондентов. С другой стороны, требуется минимизировать стоимость проведения опроса. Поэтому при </a:t>
            </a:r>
            <a:r>
              <a:rPr i="1" lang="ru-RU" sz="1200">
                <a:solidFill>
                  <a:schemeClr val="dk1"/>
                </a:solidFill>
                <a:latin typeface="Calibri"/>
                <a:ea typeface="Calibri"/>
                <a:cs typeface="Calibri"/>
                <a:sym typeface="Calibri"/>
              </a:rPr>
              <a:t>планировании опросов </a:t>
            </a:r>
            <a:r>
              <a:rPr lang="ru-RU" sz="1200">
                <a:solidFill>
                  <a:schemeClr val="dk1"/>
                </a:solidFill>
                <a:latin typeface="Calibri"/>
                <a:ea typeface="Calibri"/>
                <a:cs typeface="Calibri"/>
                <a:sym typeface="Calibri"/>
              </a:rPr>
              <a:t>возникает вспомогательная задача: отобрать как можно меньше респондентов, чтобы они образовывали </a:t>
            </a:r>
            <a:r>
              <a:rPr i="1" lang="ru-RU" sz="1200">
                <a:solidFill>
                  <a:schemeClr val="dk1"/>
                </a:solidFill>
                <a:latin typeface="Calibri"/>
                <a:ea typeface="Calibri"/>
                <a:cs typeface="Calibri"/>
                <a:sym typeface="Calibri"/>
              </a:rPr>
              <a:t>репрезентативную выборку</a:t>
            </a:r>
            <a:r>
              <a:rPr lang="ru-RU" sz="1200">
                <a:solidFill>
                  <a:schemeClr val="dk1"/>
                </a:solidFill>
                <a:latin typeface="Calibri"/>
                <a:ea typeface="Calibri"/>
                <a:cs typeface="Calibri"/>
                <a:sym typeface="Calibri"/>
              </a:rPr>
              <a:t>, то есть представляли весь спектр общественного мнения. Один из способов это сделать состоит в следующем. Сначала составляются признаковые описания достаточно большого числа точек опроса (это могут быть города, районы, магазины, и т.д.). Для этого используются недорогие способы сбора информации — пробные опросы или фиксация некоторых характеристик самих точек. Затем решается задача кластеризации, и из каждого кластера отбирается по одной представительной точке. Только в отобранном множестве точек производится основной, наиболее ресурсоёмкий, опрос. </a:t>
            </a:r>
            <a:endParaRPr/>
          </a:p>
          <a:p>
            <a:pPr indent="0" lvl="0" marL="0" rtl="0" algn="l">
              <a:spcBef>
                <a:spcPts val="0"/>
              </a:spcBef>
              <a:spcAft>
                <a:spcPts val="0"/>
              </a:spcAft>
              <a:buNone/>
            </a:pPr>
            <a:r>
              <a:rPr lang="ru-RU" sz="1200">
                <a:solidFill>
                  <a:schemeClr val="dk1"/>
                </a:solidFill>
                <a:latin typeface="Calibri"/>
                <a:ea typeface="Calibri"/>
                <a:cs typeface="Calibri"/>
                <a:sym typeface="Calibri"/>
              </a:rPr>
              <a:t>Задачи кластеризации, в которых часть объектов (как правило, незначительная) размечена по классам, называются задачами с </a:t>
            </a:r>
            <a:r>
              <a:rPr b="1" i="1" lang="ru-RU" sz="1200">
                <a:solidFill>
                  <a:schemeClr val="dk1"/>
                </a:solidFill>
                <a:latin typeface="Calibri"/>
                <a:ea typeface="Calibri"/>
                <a:cs typeface="Calibri"/>
                <a:sym typeface="Calibri"/>
              </a:rPr>
              <a:t>частичным обучением </a:t>
            </a:r>
            <a:r>
              <a:rPr lang="ru-RU" sz="1200">
                <a:solidFill>
                  <a:schemeClr val="dk1"/>
                </a:solidFill>
                <a:latin typeface="Calibri"/>
                <a:ea typeface="Calibri"/>
                <a:cs typeface="Calibri"/>
                <a:sym typeface="Calibri"/>
              </a:rPr>
              <a:t>(semi- supervised learning). Считается, что они не сводятся непосредственно к классификации или кластеризации, и для их решения нужны особые методы. </a:t>
            </a:r>
            <a:endParaRPr/>
          </a:p>
          <a:p>
            <a:pPr indent="0" lvl="0" marL="0" rtl="0" algn="l">
              <a:spcBef>
                <a:spcPts val="0"/>
              </a:spcBef>
              <a:spcAft>
                <a:spcPts val="0"/>
              </a:spcAft>
              <a:buNone/>
            </a:pPr>
            <a:r>
              <a:t/>
            </a:r>
            <a:endParaRPr/>
          </a:p>
        </p:txBody>
      </p:sp>
      <p:sp>
        <p:nvSpPr>
          <p:cNvPr id="793" name="Google Shape;793;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1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Конец 1990-х - начало 2000-х годов: классическое машинное обучение</a:t>
            </a:r>
            <a:endParaRPr/>
          </a:p>
          <a:p>
            <a:pPr indent="0" lvl="0" marL="0" rtl="0" algn="l">
              <a:spcBef>
                <a:spcPts val="0"/>
              </a:spcBef>
              <a:spcAft>
                <a:spcPts val="0"/>
              </a:spcAft>
              <a:buNone/>
            </a:pPr>
            <a:r>
              <a:rPr lang="ru-RU"/>
              <a:t>• Прогресс алгоритма SVM привел к тому, что он стал предпочитаемым методом машинного обучения.</a:t>
            </a:r>
            <a:endParaRPr/>
          </a:p>
          <a:p>
            <a:pPr indent="0" lvl="0" marL="0" rtl="0" algn="l">
              <a:spcBef>
                <a:spcPts val="0"/>
              </a:spcBef>
              <a:spcAft>
                <a:spcPts val="0"/>
              </a:spcAft>
              <a:buNone/>
            </a:pPr>
            <a:r>
              <a:rPr lang="ru-RU"/>
              <a:t>• У решений ИИ были успехи в распознавании речи, медицинской диагностике, робототехнике и многих других областях.</a:t>
            </a:r>
            <a:endParaRPr/>
          </a:p>
          <a:p>
            <a:pPr indent="0" lvl="0" marL="0" rtl="0" algn="l">
              <a:spcBef>
                <a:spcPts val="0"/>
              </a:spcBef>
              <a:spcAft>
                <a:spcPts val="0"/>
              </a:spcAft>
              <a:buNone/>
            </a:pPr>
            <a:r>
              <a:rPr lang="ru-RU"/>
              <a:t>• Алгоритмы ИИ были интегрированы в более крупные системы и стали полезными для всей индустрии.</a:t>
            </a:r>
            <a:endParaRPr/>
          </a:p>
          <a:p>
            <a:pPr indent="0" lvl="0" marL="0" rtl="0" algn="l">
              <a:spcBef>
                <a:spcPts val="0"/>
              </a:spcBef>
              <a:spcAft>
                <a:spcPts val="0"/>
              </a:spcAft>
              <a:buNone/>
            </a:pPr>
            <a:r>
              <a:rPr lang="ru-RU"/>
              <a:t>• В система Deep Blue разгромила действующего чемпиона мира по шахматам Гарри Каспарова.</a:t>
            </a:r>
            <a:endParaRPr/>
          </a:p>
          <a:p>
            <a:pPr indent="0" lvl="0" marL="0" rtl="0" algn="l">
              <a:spcBef>
                <a:spcPts val="0"/>
              </a:spcBef>
              <a:spcAft>
                <a:spcPts val="0"/>
              </a:spcAft>
              <a:buNone/>
            </a:pPr>
            <a:r>
              <a:rPr lang="ru-RU"/>
              <a:t>• Запущена поисковая система Google, использующая технологии искусственного интеллекта.</a:t>
            </a:r>
            <a:endParaRPr/>
          </a:p>
        </p:txBody>
      </p:sp>
      <p:sp>
        <p:nvSpPr>
          <p:cNvPr id="154" name="Google Shape;15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1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sz="1200">
                <a:solidFill>
                  <a:schemeClr val="dk1"/>
                </a:solidFill>
                <a:latin typeface="Calibri"/>
                <a:ea typeface="Calibri"/>
                <a:cs typeface="Calibri"/>
                <a:sym typeface="Calibri"/>
              </a:rPr>
              <a:t>Задача </a:t>
            </a:r>
            <a:r>
              <a:rPr b="1" i="1" lang="ru-RU" sz="1200">
                <a:solidFill>
                  <a:schemeClr val="dk1"/>
                </a:solidFill>
                <a:latin typeface="Calibri"/>
                <a:ea typeface="Calibri"/>
                <a:cs typeface="Calibri"/>
                <a:sym typeface="Calibri"/>
              </a:rPr>
              <a:t>поиска ассоциативных правил </a:t>
            </a:r>
            <a:r>
              <a:rPr lang="ru-RU" sz="1200">
                <a:solidFill>
                  <a:schemeClr val="dk1"/>
                </a:solidFill>
                <a:latin typeface="Calibri"/>
                <a:ea typeface="Calibri"/>
                <a:cs typeface="Calibri"/>
                <a:sym typeface="Calibri"/>
              </a:rPr>
              <a:t>(</a:t>
            </a:r>
            <a:r>
              <a:rPr i="1" lang="ru-RU" sz="1200">
                <a:solidFill>
                  <a:schemeClr val="dk1"/>
                </a:solidFill>
                <a:latin typeface="Calibri"/>
                <a:ea typeface="Calibri"/>
                <a:cs typeface="Calibri"/>
                <a:sym typeface="Calibri"/>
              </a:rPr>
              <a:t>association rule induction</a:t>
            </a:r>
            <a:r>
              <a:rPr lang="ru-RU" sz="1200">
                <a:solidFill>
                  <a:schemeClr val="dk1"/>
                </a:solidFill>
                <a:latin typeface="Calibri"/>
                <a:ea typeface="Calibri"/>
                <a:cs typeface="Calibri"/>
                <a:sym typeface="Calibri"/>
              </a:rPr>
              <a:t>) вынесена в отдельный класс и относится к задачам обучения без учителя, хотя имеет много общего с задачей классификации. </a:t>
            </a:r>
            <a:endParaRPr/>
          </a:p>
          <a:p>
            <a:pPr indent="0" lvl="0" marL="0" marR="0" rtl="0" algn="l">
              <a:lnSpc>
                <a:spcPct val="100000"/>
              </a:lnSpc>
              <a:spcBef>
                <a:spcPts val="0"/>
              </a:spcBef>
              <a:spcAft>
                <a:spcPts val="0"/>
              </a:spcAft>
              <a:buClr>
                <a:schemeClr val="dk1"/>
              </a:buClr>
              <a:buSzPts val="1200"/>
              <a:buFont typeface="Calibri"/>
              <a:buNone/>
            </a:pPr>
            <a:r>
              <a:rPr lang="ru-RU" sz="1200" u="sng">
                <a:solidFill>
                  <a:schemeClr val="dk1"/>
                </a:solidFill>
                <a:latin typeface="Calibri"/>
                <a:ea typeface="Calibri"/>
                <a:cs typeface="Calibri"/>
                <a:sym typeface="Calibri"/>
              </a:rPr>
              <a:t>Пример</a:t>
            </a:r>
            <a:r>
              <a:rPr lang="ru-RU" sz="1200">
                <a:solidFill>
                  <a:schemeClr val="dk1"/>
                </a:solidFill>
                <a:latin typeface="Calibri"/>
                <a:ea typeface="Calibri"/>
                <a:cs typeface="Calibri"/>
                <a:sym typeface="Calibri"/>
              </a:rPr>
              <a:t>. Задача </a:t>
            </a:r>
            <a:r>
              <a:rPr i="1" lang="ru-RU" sz="1200">
                <a:solidFill>
                  <a:schemeClr val="dk1"/>
                </a:solidFill>
                <a:latin typeface="Calibri"/>
                <a:ea typeface="Calibri"/>
                <a:cs typeface="Calibri"/>
                <a:sym typeface="Calibri"/>
              </a:rPr>
              <a:t>анализа рыночных корзин </a:t>
            </a:r>
            <a:r>
              <a:rPr lang="ru-RU" sz="1200">
                <a:solidFill>
                  <a:schemeClr val="dk1"/>
                </a:solidFill>
                <a:latin typeface="Calibri"/>
                <a:ea typeface="Calibri"/>
                <a:cs typeface="Calibri"/>
                <a:sym typeface="Calibri"/>
              </a:rPr>
              <a:t>(</a:t>
            </a:r>
            <a:r>
              <a:rPr i="1" lang="ru-RU" sz="1200">
                <a:solidFill>
                  <a:schemeClr val="dk1"/>
                </a:solidFill>
                <a:latin typeface="Calibri"/>
                <a:ea typeface="Calibri"/>
                <a:cs typeface="Calibri"/>
                <a:sym typeface="Calibri"/>
              </a:rPr>
              <a:t>market basket analysis</a:t>
            </a:r>
            <a:r>
              <a:rPr lang="ru-RU" sz="1200">
                <a:solidFill>
                  <a:schemeClr val="dk1"/>
                </a:solidFill>
                <a:latin typeface="Calibri"/>
                <a:ea typeface="Calibri"/>
                <a:cs typeface="Calibri"/>
                <a:sym typeface="Calibri"/>
              </a:rPr>
              <a:t>) состоит в том, чтобы по данным о покупках товаров в супермаркете (буквально, по чекам) определить, какие товары часто совместно покупаются. Эта информация может быть полезной для оптимизации размещения товаров на полках, планирования рекламных кампаний (промо-акций), управления ассортиментом и ценами. В данной задаче объекты соответствуют чекам, признаки являются бинарными и соответствуют товарам. Единичное значение признака fj(xi) = 1 означает, что в i-м чеке зафиксирована покупка j-го товара. Задача состоит в том, чтобы выявить все наборы товаров, которые часто покупают вместе. Например, «если куплен хлеб, то c вероятностью 60% будет куплено и молоко». Во многие учебники по бизнес-аналитике вошёл пример, когда система поиска ассоциативных правил обнаружила неочевидную закономерность: вечером перед выходными днями возрастают совместные продажи памперсов и пива. Разместив дорогие сорта пива рядом с памперсами, менеджеры смогли увеличить продажи в масштабах всей розничной сети, что окупило внедрение системы анализа данных. Позже маркетологи и социологи предложили разумное объяснение данному явлению, однако обнаружено оно было именно путём анализа данных.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ru-RU" sz="1200" u="sng">
                <a:solidFill>
                  <a:schemeClr val="dk1"/>
                </a:solidFill>
                <a:latin typeface="Calibri"/>
                <a:ea typeface="Calibri"/>
                <a:cs typeface="Calibri"/>
                <a:sym typeface="Calibri"/>
              </a:rPr>
              <a:t>Пример</a:t>
            </a:r>
            <a:r>
              <a:rPr lang="ru-RU" sz="1200">
                <a:solidFill>
                  <a:schemeClr val="dk1"/>
                </a:solidFill>
                <a:latin typeface="Calibri"/>
                <a:ea typeface="Calibri"/>
                <a:cs typeface="Calibri"/>
                <a:sym typeface="Calibri"/>
              </a:rPr>
              <a:t>. Задача </a:t>
            </a:r>
            <a:r>
              <a:rPr b="1" i="1" lang="ru-RU" sz="1200">
                <a:solidFill>
                  <a:schemeClr val="dk1"/>
                </a:solidFill>
                <a:latin typeface="Calibri"/>
                <a:ea typeface="Calibri"/>
                <a:cs typeface="Calibri"/>
                <a:sym typeface="Calibri"/>
              </a:rPr>
              <a:t>выделения терминов </a:t>
            </a:r>
            <a:r>
              <a:rPr lang="ru-RU" sz="1200">
                <a:solidFill>
                  <a:schemeClr val="dk1"/>
                </a:solidFill>
                <a:latin typeface="Calibri"/>
                <a:ea typeface="Calibri"/>
                <a:cs typeface="Calibri"/>
                <a:sym typeface="Calibri"/>
              </a:rPr>
              <a:t>(</a:t>
            </a:r>
            <a:r>
              <a:rPr i="1" lang="ru-RU" sz="1200">
                <a:solidFill>
                  <a:schemeClr val="dk1"/>
                </a:solidFill>
                <a:latin typeface="Calibri"/>
                <a:ea typeface="Calibri"/>
                <a:cs typeface="Calibri"/>
                <a:sym typeface="Calibri"/>
              </a:rPr>
              <a:t>term extraction</a:t>
            </a:r>
            <a:r>
              <a:rPr lang="ru-RU" sz="1200">
                <a:solidFill>
                  <a:schemeClr val="dk1"/>
                </a:solidFill>
                <a:latin typeface="Calibri"/>
                <a:ea typeface="Calibri"/>
                <a:cs typeface="Calibri"/>
                <a:sym typeface="Calibri"/>
              </a:rPr>
              <a:t>) из текстов, решаемая перед задачей рубрикации текстов, может быть сведена к поиску ассоциаций. Терминами считаются отдельные слова или устойчивые словосочетания, которые часто встречаются в небольшом подмножестве документов, и редко — во всех остальных. Множество часто совместно встречающихся терминов образует тему, скорее всего, соответствующую некоторой рубрике.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806" name="Google Shape;806;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1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1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1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1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1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sz="1200">
                <a:solidFill>
                  <a:schemeClr val="dk1"/>
                </a:solidFill>
                <a:latin typeface="Calibri"/>
                <a:ea typeface="Calibri"/>
                <a:cs typeface="Calibri"/>
                <a:sym typeface="Calibri"/>
              </a:rPr>
              <a:t>В задачах медицинской̆ диагностики в роли объектов выступают пациенты. Признаки характеризуют результаты обследований, симптомы заболевания и применявшиеся методы лечения. Примеры бинарных признаков — пол, наличие головной боли, слабости, тошноты, и т. д. Порядковый признак — тяжесть состояния (удовлетворительное, средней тяжести, тяжёлое, крайне тяжёлое). Количественные признаки — возраст, пульс, артериальное давление, содержание гемоглобина в крови, доза препарата, и т. д. Признаковое описание пациента является, по сути дела, формализованной историей болезни. Накопив достаточное количество прецедентов, можно решать различные задачи: классифицировать вид заболевания (дифференциальная диагностика); определять наиболее целесообразный способ лечения; предсказывать длительность и исход заболевания; оценивать риск осложнений; находить синдромы — наиболее характерные для данного заболевания совокупности симптомов. Ценность такого рода систем в том, что они способны мгновенно анализировать и обобщать огромное количество прецедентов — возможность, недоступная человеку. </a:t>
            </a:r>
            <a:endParaRPr/>
          </a:p>
          <a:p>
            <a:pPr indent="0" lvl="0" marL="0" rtl="0" algn="l">
              <a:spcBef>
                <a:spcPts val="0"/>
              </a:spcBef>
              <a:spcAft>
                <a:spcPts val="0"/>
              </a:spcAft>
              <a:buNone/>
            </a:pPr>
            <a:r>
              <a:t/>
            </a:r>
            <a:endParaRPr/>
          </a:p>
        </p:txBody>
      </p:sp>
      <p:sp>
        <p:nvSpPr>
          <p:cNvPr id="843" name="Google Shape;843;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rPr lang="ru-RU" sz="1600">
                <a:solidFill>
                  <a:schemeClr val="dk1"/>
                </a:solidFill>
                <a:latin typeface="Calibri"/>
                <a:ea typeface="Calibri"/>
                <a:cs typeface="Calibri"/>
                <a:sym typeface="Calibri"/>
              </a:rPr>
              <a:t>Задача оценивания заёмщиков решается банками при выдаче кредитов. Потребность в автоматизации процедуры выдачи кредитов впервые возникла в период бума кредитных карт 60-70-х годов в США и других развитых странах. Объектами в данном случае являются заёмщики — физические или юридические лица, претендующие на получение кредита. В случае физических лиц признаковое описание состоит из анкеты, которую заполняет сам заёмщик, и, возможно, дополнительной информации, которую банк собирает о нём из собственных источников. Примеры бинарных признаков: пол, наличие телефона. Номинальные признаки — место проживания, профессия, работодатель. Порядковые признаки — образование, занимаемая должность. Количественные признаки — возраст, стаж работы, доход семьи, размер задолженностей в других банках, сумма кредита. Обучающая выборка составляется из заёмщиков с известной кредитной историей. В простейшем случае принятие решений сводится к классификации заёмщиков на два класса: «хороших» и «плохих». Кредиты выдаются только заёмщикам первого класса. В более сложном случае оценивается суммарное число баллов (score) заёмщика, набранных по совокупности информативных признаков. Чем выше оценка, тем более надёжным считается заёмщик. Отсюда и название — кредитный скоринг (credit scoring). На стадии обучения производится синтез и отбор информативных признаков и определяется, сколько баллов назначать за каждый признак, чтобы риск принимаемых решений был минимален. Следующая задача — решить, на каких условиях выдавать кредит: определить процентную ставку, срок погашения, и прочие параметры кредитного договора. Эта задача также сводится к обучению по прецедентам. </a:t>
            </a:r>
            <a:endParaRPr sz="1600"/>
          </a:p>
          <a:p>
            <a:pPr indent="0" lvl="0" marL="0" rtl="0" algn="l">
              <a:spcBef>
                <a:spcPts val="0"/>
              </a:spcBef>
              <a:spcAft>
                <a:spcPts val="0"/>
              </a:spcAft>
              <a:buNone/>
            </a:pPr>
            <a:r>
              <a:t/>
            </a:r>
            <a:endParaRPr/>
          </a:p>
        </p:txBody>
      </p:sp>
      <p:sp>
        <p:nvSpPr>
          <p:cNvPr id="850" name="Google Shape;850;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1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sz="1200">
                <a:solidFill>
                  <a:schemeClr val="dk1"/>
                </a:solidFill>
                <a:latin typeface="Calibri"/>
                <a:ea typeface="Calibri"/>
                <a:cs typeface="Calibri"/>
                <a:sym typeface="Calibri"/>
              </a:rPr>
              <a:t>Задача предсказания ухода клиентов (churn prediction) возникает у крупных и средних компаний, работающих с большим количеством клиентов, как правило, с физическими лицами. Особенно актуальна эта задача для современных телекоммуникационных компаний. Когда рынок приходит в состояние, близкое к насыщению, основные усилия компаний направляются не на привлечение новых клиентов, а на удержание старых. Для этого необходимо как можно точнее выделить сегмент клиентов, склонных к уходу в ближайшее время. Классификация производится на основе информации, хранящейся у компании: клиентских анкет, данных о частоте пользования услугами компании, составе услуг, тарифных планах, регулярности платежей, и т.д. Наиболее информативны данные о том, что именно изменилось в поведении клиента за последнее время. Поэтому объектами, строго говоря, являются не сами клиенты, а пары «клиент xi в момент времени ti». Требуется предсказать, уйдёт ли клиент к моменту времени ti + ∆t. Обучающая выборка формируется из клиентов, о которых доподлинно известно, в какой момент они ушли.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857" name="Google Shape;857;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1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sz="1200">
                <a:solidFill>
                  <a:schemeClr val="dk1"/>
                </a:solidFill>
                <a:latin typeface="Calibri"/>
                <a:ea typeface="Calibri"/>
                <a:cs typeface="Calibri"/>
                <a:sym typeface="Calibri"/>
              </a:rPr>
              <a:t>Задача </a:t>
            </a:r>
            <a:r>
              <a:rPr b="1" i="1" lang="ru-RU" sz="1200">
                <a:solidFill>
                  <a:schemeClr val="dk1"/>
                </a:solidFill>
                <a:latin typeface="Calibri"/>
                <a:ea typeface="Calibri"/>
                <a:cs typeface="Calibri"/>
                <a:sym typeface="Calibri"/>
              </a:rPr>
              <a:t>рубрикации текстов </a:t>
            </a:r>
            <a:r>
              <a:rPr lang="ru-RU" sz="1200">
                <a:solidFill>
                  <a:schemeClr val="dk1"/>
                </a:solidFill>
                <a:latin typeface="Calibri"/>
                <a:ea typeface="Calibri"/>
                <a:cs typeface="Calibri"/>
                <a:sym typeface="Calibri"/>
              </a:rPr>
              <a:t>возникает при работе с большими коллекциями текстовых документов. Допустим, имеется некоторый иерархический рубрикатор, разработанный экспертами для данной предметной области (например, для спортивных новостей), или для всех областей (например, универсальный десятичный классификатор УДК). Имеется множество документов, классифицированных по рубрикам вручную. Требуется классифицировать по тем же рубрикам второе множество документов, которое может быть существенно больше первого. Для решения данной задачи используется функция расстояния, сравнивающая тексты по составу терминов. Терминами, как правило, являются специальные понятия предметной области, собственные имена, географические названия, и т. д. Документы считаются схожими, если множества их терминов существенно пересекаются. </a:t>
            </a:r>
            <a:endParaRPr/>
          </a:p>
          <a:p>
            <a:pPr indent="0" lvl="0" marL="0" rtl="0" algn="l">
              <a:spcBef>
                <a:spcPts val="0"/>
              </a:spcBef>
              <a:spcAft>
                <a:spcPts val="0"/>
              </a:spcAft>
              <a:buNone/>
            </a:pPr>
            <a:r>
              <a:t/>
            </a:r>
            <a:endParaRPr/>
          </a:p>
        </p:txBody>
      </p:sp>
      <p:sp>
        <p:nvSpPr>
          <p:cNvPr id="864" name="Google Shape;864;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2006: Подъем глубокого обучение</a:t>
            </a:r>
            <a:endParaRPr/>
          </a:p>
          <a:p>
            <a:pPr indent="0" lvl="0" marL="0" rtl="0" algn="l">
              <a:spcBef>
                <a:spcPts val="0"/>
              </a:spcBef>
              <a:spcAft>
                <a:spcPts val="0"/>
              </a:spcAft>
              <a:buNone/>
            </a:pPr>
            <a:r>
              <a:rPr lang="ru-RU"/>
              <a:t>• 2006: Джеффри Хинтон публикует статью, которая дает ответ о том, как обучать глубокие нейронные сети.</a:t>
            </a:r>
            <a:endParaRPr/>
          </a:p>
          <a:p>
            <a:pPr indent="0" lvl="0" marL="0" rtl="0" algn="l">
              <a:spcBef>
                <a:spcPts val="0"/>
              </a:spcBef>
              <a:spcAft>
                <a:spcPts val="0"/>
              </a:spcAft>
              <a:buNone/>
            </a:pPr>
            <a:r>
              <a:rPr lang="ru-RU"/>
              <a:t>• Нейронные сети ребрендируются в Deep Learning.</a:t>
            </a:r>
            <a:endParaRPr/>
          </a:p>
          <a:p>
            <a:pPr indent="0" lvl="0" marL="0" rtl="0" algn="l">
              <a:spcBef>
                <a:spcPts val="0"/>
              </a:spcBef>
              <a:spcAft>
                <a:spcPts val="0"/>
              </a:spcAft>
              <a:buNone/>
            </a:pPr>
            <a:r>
              <a:rPr lang="ru-RU"/>
              <a:t>• 2009: на конференции CVPR представлена </a:t>
            </a:r>
            <a:r>
              <a:rPr b="0" i="0" lang="ru-RU" sz="1200" u="none" strike="noStrike">
                <a:solidFill>
                  <a:schemeClr val="dk1"/>
                </a:solidFill>
                <a:latin typeface="Calibri"/>
                <a:ea typeface="Calibri"/>
                <a:cs typeface="Calibri"/>
                <a:sym typeface="Calibri"/>
              </a:rPr>
              <a:t>массивная база данных аннотированных изображений </a:t>
            </a:r>
            <a:r>
              <a:rPr lang="ru-RU"/>
              <a:t>ImageNet.</a:t>
            </a:r>
            <a:endParaRPr/>
          </a:p>
          <a:p>
            <a:pPr indent="0" lvl="0" marL="0" rtl="0" algn="l">
              <a:spcBef>
                <a:spcPts val="0"/>
              </a:spcBef>
              <a:spcAft>
                <a:spcPts val="0"/>
              </a:spcAft>
              <a:buNone/>
            </a:pPr>
            <a:r>
              <a:rPr lang="ru-RU"/>
              <a:t>• 2010: Первый конкурсе ImageNet, на котором алгоритмы соревнуются на нескольких задачах распознавания.</a:t>
            </a:r>
            <a:endParaRPr/>
          </a:p>
        </p:txBody>
      </p:sp>
      <p:sp>
        <p:nvSpPr>
          <p:cNvPr id="161" name="Google Shape;16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1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1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ru-RU" sz="1400">
                <a:solidFill>
                  <a:schemeClr val="dk1"/>
                </a:solidFill>
                <a:latin typeface="Calibri"/>
                <a:ea typeface="Calibri"/>
                <a:cs typeface="Calibri"/>
                <a:sym typeface="Calibri"/>
              </a:rPr>
              <a:t>Задача прогнозирования </a:t>
            </a:r>
            <a:r>
              <a:rPr i="1" lang="ru-RU" sz="1400">
                <a:solidFill>
                  <a:schemeClr val="dk1"/>
                </a:solidFill>
                <a:latin typeface="Calibri"/>
                <a:ea typeface="Calibri"/>
                <a:cs typeface="Calibri"/>
                <a:sym typeface="Calibri"/>
              </a:rPr>
              <a:t>потребительского спроса</a:t>
            </a:r>
            <a:r>
              <a:rPr lang="ru-RU" sz="1400">
                <a:solidFill>
                  <a:schemeClr val="dk1"/>
                </a:solidFill>
                <a:latin typeface="Calibri"/>
                <a:ea typeface="Calibri"/>
                <a:cs typeface="Calibri"/>
                <a:sym typeface="Calibri"/>
              </a:rPr>
              <a:t> решается современными супермаркетами и торговыми розничными сетями. Для эффективного управления торговой сетью необходимо прогнозировать объёмы продаж для каждого товара на заданное число дней вперёд. На основе этих прогнозов осуществляется планирование закупок, управление ассортиментом, формирование ценовой политики, планирование промоакций (рекламных кампаний). Специфика задачи в том, что количество товаров может исчисляться десятками или даже сотнями тысяч. Прогнозирование и принятие решений по каждому товару «вручную» просто немыслимо. Исходными данными для прогнозирования являются временнЫе ряды цен и объёмов продаж по товарам и по отдельным магазинам. Современные технологии позволяют получать эти данные от кассовых аппаратов и накапливать в едином хранилище данных. Для увеличения точности прогнозов необходимо учитывать различные внешние факторы, влияющие на спрос: рекламные кампании, социально-демографические условия, активность конкурентов, праздники, и даже погодные условия. В зависимости от целей анализа в роли объектов выступают либо товары, либо магазины, либо пары «магазин–товар». Ещё одна особенность задачи — несимметричность функции потерь. Если прогноз делается с целью планирования закупок, то потери от заниженного прогноза, как правило, существенно выше, чем от завышенного.</a:t>
            </a:r>
            <a:r>
              <a:rPr lang="ru-RU" sz="12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a:p>
        </p:txBody>
      </p:sp>
      <p:sp>
        <p:nvSpPr>
          <p:cNvPr id="885" name="Google Shape;885;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Google Shape;891;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1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sz="1200">
                <a:solidFill>
                  <a:schemeClr val="dk1"/>
                </a:solidFill>
                <a:latin typeface="Calibri"/>
                <a:ea typeface="Calibri"/>
                <a:cs typeface="Calibri"/>
                <a:sym typeface="Calibri"/>
              </a:rPr>
              <a:t>Задача ранжирования текстовых документов, найденных в Интернете по запросу пользователя, решается всеми современными поисковыми машинами. Объектами являются пары «запрос, документ», ответами — оценки релевантности, сделанные асессорами. В зависимости от методологии формирования обучающей выборки оценки асессоров могут быть бинарными (релевантен, не релевантен) или порядковыми (релевантность в баллах). Признаками являются числовые характеристики, вычисляемые по паре «запрос, документ». Текстовые признаки основаны на подсчёте числа вхождений слов запроса в документы. Возможны многочисленные варианты: с учётом синонимов или без, с учётом числа вхождений или без, во всём документе или только в заголовках, и т. д. Ссылочные признаки основаны на подсчёте числа документов, ссылающихся на данный. Кликовые признаки основаны на подсчёте числа обращений к данному документу. </a:t>
            </a:r>
            <a:endParaRPr/>
          </a:p>
          <a:p>
            <a:pPr indent="0" lvl="0" marL="0" rtl="0" algn="l">
              <a:spcBef>
                <a:spcPts val="0"/>
              </a:spcBef>
              <a:spcAft>
                <a:spcPts val="0"/>
              </a:spcAft>
              <a:buNone/>
            </a:pPr>
            <a:r>
              <a:t/>
            </a:r>
            <a:endParaRPr/>
          </a:p>
        </p:txBody>
      </p:sp>
      <p:sp>
        <p:nvSpPr>
          <p:cNvPr id="899" name="Google Shape;899;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2" name="Google Shape;912;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p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p1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Прорывы Deep Learning (2012 - настоящее время)</a:t>
            </a:r>
            <a:endParaRPr/>
          </a:p>
          <a:p>
            <a:pPr indent="0" lvl="0" marL="0" rtl="0" algn="l">
              <a:spcBef>
                <a:spcPts val="0"/>
              </a:spcBef>
              <a:spcAft>
                <a:spcPts val="0"/>
              </a:spcAft>
              <a:buNone/>
            </a:pPr>
            <a:r>
              <a:rPr lang="ru-RU"/>
              <a:t>• В 2012 году глубокое обучение превосходит предыдущий результат на конкурсе ImageNet.</a:t>
            </a:r>
            <a:endParaRPr/>
          </a:p>
          <a:p>
            <a:pPr indent="0" lvl="0" marL="0" rtl="0" algn="l">
              <a:spcBef>
                <a:spcPts val="0"/>
              </a:spcBef>
              <a:spcAft>
                <a:spcPts val="0"/>
              </a:spcAft>
              <a:buNone/>
            </a:pPr>
            <a:r>
              <a:rPr lang="ru-RU"/>
              <a:t>• В 2013 году глубокое обучение используется для понимания «концептуального значения» слов.</a:t>
            </a:r>
            <a:endParaRPr/>
          </a:p>
          <a:p>
            <a:pPr indent="0" lvl="0" marL="0" rtl="0" algn="l">
              <a:spcBef>
                <a:spcPts val="0"/>
              </a:spcBef>
              <a:spcAft>
                <a:spcPts val="0"/>
              </a:spcAft>
              <a:buNone/>
            </a:pPr>
            <a:r>
              <a:rPr lang="ru-RU"/>
              <a:t>• В 2014 году аналогичные прорывы появились в области машинного перевода.</a:t>
            </a:r>
            <a:endParaRPr/>
          </a:p>
          <a:p>
            <a:pPr indent="0" lvl="0" marL="0" rtl="0" algn="l">
              <a:spcBef>
                <a:spcPts val="0"/>
              </a:spcBef>
              <a:spcAft>
                <a:spcPts val="0"/>
              </a:spcAft>
              <a:buNone/>
            </a:pPr>
            <a:r>
              <a:rPr lang="ru-RU"/>
              <a:t>• Это привело к улучшению веб-поиска, поиска документов, автоматического реферирования документов и машинного перевода.</a:t>
            </a:r>
            <a:endParaRPr/>
          </a:p>
        </p:txBody>
      </p:sp>
      <p:sp>
        <p:nvSpPr>
          <p:cNvPr id="168" name="Google Shape;16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1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1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1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Существует множество причин, по которым важна математика для машинного обучения</a:t>
            </a:r>
            <a:endParaRPr/>
          </a:p>
          <a:p>
            <a:pPr indent="0" lvl="0" marL="0" rtl="0" algn="l">
              <a:spcBef>
                <a:spcPts val="0"/>
              </a:spcBef>
              <a:spcAft>
                <a:spcPts val="0"/>
              </a:spcAft>
              <a:buNone/>
            </a:pPr>
            <a:r>
              <a:rPr lang="ru-RU"/>
              <a:t>Некоторые из них ниже:</a:t>
            </a:r>
            <a:endParaRPr/>
          </a:p>
          <a:p>
            <a:pPr indent="0" lvl="0" marL="0" rtl="0" algn="l">
              <a:spcBef>
                <a:spcPts val="0"/>
              </a:spcBef>
              <a:spcAft>
                <a:spcPts val="0"/>
              </a:spcAft>
              <a:buNone/>
            </a:pPr>
            <a:r>
              <a:rPr lang="ru-RU"/>
              <a:t>- Выбор правильного алгоритма, который включает в себя оценку точности, времени обучения, сложности модели, количества параметров и количества признаков.</a:t>
            </a:r>
            <a:endParaRPr/>
          </a:p>
          <a:p>
            <a:pPr indent="0" lvl="0" marL="0" rtl="0" algn="l">
              <a:spcBef>
                <a:spcPts val="0"/>
              </a:spcBef>
              <a:spcAft>
                <a:spcPts val="0"/>
              </a:spcAft>
              <a:buNone/>
            </a:pPr>
            <a:r>
              <a:rPr lang="ru-RU"/>
              <a:t>- Выбор настраиваемых параметров и стратегий валидации.</a:t>
            </a:r>
            <a:endParaRPr/>
          </a:p>
          <a:p>
            <a:pPr indent="0" lvl="0" marL="0" rtl="0" algn="l">
              <a:spcBef>
                <a:spcPts val="0"/>
              </a:spcBef>
              <a:spcAft>
                <a:spcPts val="0"/>
              </a:spcAft>
              <a:buNone/>
            </a:pPr>
            <a:r>
              <a:rPr lang="ru-RU"/>
              <a:t>- Идентификация недообучения и переобучения путем понимания компромисса при изменении смещения.</a:t>
            </a:r>
            <a:endParaRPr/>
          </a:p>
          <a:p>
            <a:pPr indent="0" lvl="0" marL="0" rtl="0" algn="l">
              <a:spcBef>
                <a:spcPts val="0"/>
              </a:spcBef>
              <a:spcAft>
                <a:spcPts val="0"/>
              </a:spcAft>
              <a:buNone/>
            </a:pPr>
            <a:r>
              <a:rPr lang="ru-RU"/>
              <a:t>- Оценка правильного доверительного интервала и неопределенности.</a:t>
            </a:r>
            <a:endParaRPr/>
          </a:p>
        </p:txBody>
      </p:sp>
      <p:sp>
        <p:nvSpPr>
          <p:cNvPr id="959" name="Google Shape;959;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p1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p1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1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1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Прорывы Deep Learning (2012 - настоящее время)</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 2014 год: алгоритм компьютерного зрения может описывать фотографии.</a:t>
            </a:r>
            <a:endParaRPr/>
          </a:p>
          <a:p>
            <a:pPr indent="0" lvl="0" marL="0" rtl="0" algn="l">
              <a:spcBef>
                <a:spcPts val="0"/>
              </a:spcBef>
              <a:spcAft>
                <a:spcPts val="0"/>
              </a:spcAft>
              <a:buNone/>
            </a:pPr>
            <a:r>
              <a:rPr lang="ru-RU"/>
              <a:t>• 2015 год: разработана платформа для глубокого обучения TensorFlow.</a:t>
            </a:r>
            <a:endParaRPr/>
          </a:p>
          <a:p>
            <a:pPr indent="0" lvl="0" marL="0" rtl="0" algn="l">
              <a:spcBef>
                <a:spcPts val="0"/>
              </a:spcBef>
              <a:spcAft>
                <a:spcPts val="0"/>
              </a:spcAft>
              <a:buNone/>
            </a:pPr>
            <a:r>
              <a:rPr lang="ru-RU"/>
              <a:t>• В 2016 году система DeepMind компании AlphaGo, разработанная Ая Хуангом, побеждает мастера по игре в Го Ли Се-доля.</a:t>
            </a:r>
            <a:endParaRPr/>
          </a:p>
        </p:txBody>
      </p:sp>
      <p:sp>
        <p:nvSpPr>
          <p:cNvPr id="175" name="Google Shape;17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Прорывы ИИ</a:t>
            </a:r>
            <a:endParaRPr/>
          </a:p>
          <a:p>
            <a:pPr indent="0" lvl="0" marL="0" rtl="0" algn="l">
              <a:spcBef>
                <a:spcPts val="0"/>
              </a:spcBef>
              <a:spcAft>
                <a:spcPts val="0"/>
              </a:spcAft>
              <a:buNone/>
            </a:pPr>
            <a:r>
              <a:rPr lang="ru-RU"/>
              <a:t>Классификация изображений; с 2015 года компьютеры могут быть обучены лучше выполнять эту задачу, чем люди</a:t>
            </a:r>
            <a:endParaRPr/>
          </a:p>
          <a:p>
            <a:pPr indent="0" lvl="0" marL="0" rtl="0" algn="l">
              <a:spcBef>
                <a:spcPts val="0"/>
              </a:spcBef>
              <a:spcAft>
                <a:spcPts val="0"/>
              </a:spcAft>
              <a:buNone/>
            </a:pPr>
            <a:r>
              <a:rPr lang="ru-RU"/>
              <a:t>Машинный перевод; По состоянию на 2016 год, используя новейшие методы ИИ, мы достигли результата, сравнимого с человеческой эффективностью.</a:t>
            </a:r>
            <a:endParaRPr/>
          </a:p>
        </p:txBody>
      </p:sp>
      <p:sp>
        <p:nvSpPr>
          <p:cNvPr id="182" name="Google Shape;18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Чем отличается современная эра ИИ от предыдущих?</a:t>
            </a:r>
            <a:endParaRPr/>
          </a:p>
          <a:p>
            <a:pPr indent="-171450" lvl="0" marL="171450" rtl="0" algn="l">
              <a:spcBef>
                <a:spcPts val="0"/>
              </a:spcBef>
              <a:spcAft>
                <a:spcPts val="0"/>
              </a:spcAft>
              <a:buClr>
                <a:schemeClr val="dk1"/>
              </a:buClr>
              <a:buSzPts val="1200"/>
              <a:buFont typeface="Calibri"/>
              <a:buChar char="-"/>
            </a:pPr>
            <a:r>
              <a:rPr lang="ru-RU"/>
              <a:t>Большими наборами данных</a:t>
            </a:r>
            <a:endParaRPr/>
          </a:p>
          <a:p>
            <a:pPr indent="-171450" lvl="0" marL="171450" rtl="0" algn="l">
              <a:spcBef>
                <a:spcPts val="0"/>
              </a:spcBef>
              <a:spcAft>
                <a:spcPts val="0"/>
              </a:spcAft>
              <a:buClr>
                <a:schemeClr val="dk1"/>
              </a:buClr>
              <a:buSzPts val="1200"/>
              <a:buFont typeface="Calibri"/>
              <a:buChar char="-"/>
            </a:pPr>
            <a:r>
              <a:rPr lang="ru-RU"/>
              <a:t>Более быстрыми компьютерами</a:t>
            </a:r>
            <a:endParaRPr/>
          </a:p>
          <a:p>
            <a:pPr indent="-171450" lvl="0" marL="171450" rtl="0" algn="l">
              <a:spcBef>
                <a:spcPts val="0"/>
              </a:spcBef>
              <a:spcAft>
                <a:spcPts val="0"/>
              </a:spcAft>
              <a:buClr>
                <a:schemeClr val="dk1"/>
              </a:buClr>
              <a:buSzPts val="1200"/>
              <a:buFont typeface="Calibri"/>
              <a:buChar char="-"/>
            </a:pPr>
            <a:r>
              <a:rPr lang="ru-RU"/>
              <a:t>Нейронными сетями </a:t>
            </a:r>
            <a:endParaRPr/>
          </a:p>
          <a:p>
            <a:pPr indent="0" lvl="0" marL="0" rtl="0" algn="l">
              <a:spcBef>
                <a:spcPts val="0"/>
              </a:spcBef>
              <a:spcAft>
                <a:spcPts val="0"/>
              </a:spcAft>
              <a:buClr>
                <a:schemeClr val="dk1"/>
              </a:buClr>
              <a:buSzPts val="1200"/>
              <a:buFont typeface="Calibri"/>
              <a:buNone/>
            </a:pPr>
            <a:r>
              <a:rPr lang="ru-RU"/>
              <a:t>=&gt; Что привело к самым современным результатам в различных областях</a:t>
            </a:r>
            <a:endParaRPr/>
          </a:p>
          <a:p>
            <a:pPr indent="0" lvl="0" marL="0" rtl="0" algn="l">
              <a:spcBef>
                <a:spcPts val="0"/>
              </a:spcBef>
              <a:spcAft>
                <a:spcPts val="0"/>
              </a:spcAft>
              <a:buNone/>
            </a:pPr>
            <a:r>
              <a:t/>
            </a:r>
            <a:endParaRPr/>
          </a:p>
        </p:txBody>
      </p:sp>
      <p:sp>
        <p:nvSpPr>
          <p:cNvPr id="189" name="Google Shape;18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Другие факторы современного ИИ</a:t>
            </a:r>
            <a:endParaRPr/>
          </a:p>
          <a:p>
            <a:pPr indent="0" lvl="0" marL="0" rtl="0" algn="l">
              <a:spcBef>
                <a:spcPts val="0"/>
              </a:spcBef>
              <a:spcAft>
                <a:spcPts val="0"/>
              </a:spcAft>
              <a:buNone/>
            </a:pPr>
            <a:r>
              <a:rPr lang="ru-RU"/>
              <a:t>• Продолжающееся расширения решений ИИ с открытым исходным кодом, особенно в Python, помогающее в Машинном Обучении и в экосистеме большие данных.</a:t>
            </a:r>
            <a:endParaRPr/>
          </a:p>
          <a:p>
            <a:pPr indent="0" lvl="0" marL="0" rtl="0" algn="l">
              <a:spcBef>
                <a:spcPts val="0"/>
              </a:spcBef>
              <a:spcAft>
                <a:spcPts val="0"/>
              </a:spcAft>
              <a:buNone/>
            </a:pPr>
            <a:r>
              <a:rPr lang="ru-RU"/>
              <a:t>• Открыты ведущие библиотеки глубокого обучения, что позволяет дальнейшее внедрение в промышленности.</a:t>
            </a:r>
            <a:endParaRPr/>
          </a:p>
          <a:p>
            <a:pPr indent="0" lvl="0" marL="0" rtl="0" algn="l">
              <a:spcBef>
                <a:spcPts val="0"/>
              </a:spcBef>
              <a:spcAft>
                <a:spcPts val="0"/>
              </a:spcAft>
              <a:buNone/>
            </a:pPr>
            <a:r>
              <a:rPr lang="ru-RU"/>
              <a:t>• Открытые наборы больших данных из миллионов помеченных изображений, текстовые наборы данных, такие как Википедия, также способствовали прорыву.</a:t>
            </a:r>
            <a:endParaRPr/>
          </a:p>
        </p:txBody>
      </p:sp>
      <p:sp>
        <p:nvSpPr>
          <p:cNvPr id="196" name="Google Shape;19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ИИ - это новое электричество</a:t>
            </a:r>
            <a:endParaRPr/>
          </a:p>
          <a:p>
            <a:pPr indent="0" lvl="0" marL="0" rtl="0" algn="l">
              <a:spcBef>
                <a:spcPts val="0"/>
              </a:spcBef>
              <a:spcAft>
                <a:spcPts val="0"/>
              </a:spcAft>
              <a:buNone/>
            </a:pPr>
            <a:r>
              <a:rPr lang="ru-RU"/>
              <a:t>«Около 100 лет назад электричество трансформировало каждую крупную область промышленности. </a:t>
            </a:r>
            <a:endParaRPr/>
          </a:p>
          <a:p>
            <a:pPr indent="0" lvl="0" marL="0" rtl="0" algn="l">
              <a:spcBef>
                <a:spcPts val="0"/>
              </a:spcBef>
              <a:spcAft>
                <a:spcPts val="0"/>
              </a:spcAft>
              <a:buNone/>
            </a:pPr>
            <a:r>
              <a:rPr lang="ru-RU"/>
              <a:t>ИИ продвинулся до такой степени, что у него есть власть трансформировать ... каждый крупный сектор в ближайшие годы».</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Прогнозируемый доход (в миллиардах долларов США) от ИИ</a:t>
            </a:r>
            <a:endParaRPr/>
          </a:p>
        </p:txBody>
      </p:sp>
      <p:sp>
        <p:nvSpPr>
          <p:cNvPr id="203" name="Google Shape;20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«Ветвь компьютерной науки, посвященный моделированию интеллектуального поведения в компьютерах»</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«Программа, которая может ощущать, рассуждать, действовать и адаптироваться»</a:t>
            </a:r>
            <a:endParaRPr/>
          </a:p>
        </p:txBody>
      </p:sp>
      <p:sp>
        <p:nvSpPr>
          <p:cNvPr id="211" name="Google Shape;21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a:t>«Машинное обучение - это область изучения, которое дает компьютерам возможность учиться, не будучи явно запрограммированным»</a:t>
            </a:r>
            <a:endParaRPr/>
          </a:p>
          <a:p>
            <a:pPr indent="0" lvl="0" marL="0" rtl="0" algn="l">
              <a:spcBef>
                <a:spcPts val="0"/>
              </a:spcBef>
              <a:spcAft>
                <a:spcPts val="0"/>
              </a:spcAft>
              <a:buNone/>
            </a:pPr>
            <a:r>
              <a:t/>
            </a:r>
            <a:endParaRPr/>
          </a:p>
        </p:txBody>
      </p:sp>
      <p:sp>
        <p:nvSpPr>
          <p:cNvPr id="225" name="Google Shape;22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Calibri"/>
              <a:buNone/>
            </a:pPr>
            <a:r>
              <a:rPr lang="ru-RU">
                <a:solidFill>
                  <a:schemeClr val="lt1"/>
                </a:solidFill>
              </a:rPr>
              <a:t>«Говорят, что компьютерная программа обучается на основе опыта E по отношению к некоторому классу задач T и меры качества P, если качество решения задач из T, измеренное на основе P, улучшается с приобретением опыта.» (Митчелл)</a:t>
            </a:r>
            <a:endParaRPr>
              <a:solidFill>
                <a:schemeClr val="lt1"/>
              </a:solidFill>
            </a:endParaRPr>
          </a:p>
          <a:p>
            <a:pPr indent="0" lvl="0" marL="0" rtl="0" algn="l">
              <a:spcBef>
                <a:spcPts val="0"/>
              </a:spcBef>
              <a:spcAft>
                <a:spcPts val="0"/>
              </a:spcAft>
              <a:buNone/>
            </a:pPr>
            <a:r>
              <a:t/>
            </a:r>
            <a:endParaRPr/>
          </a:p>
        </p:txBody>
      </p:sp>
      <p:sp>
        <p:nvSpPr>
          <p:cNvPr id="232" name="Google Shape;23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«Изучение и конструирование программ, которые явно не запрограммированы, а изучают шаблоны, поскольку с течением времени они подвергаются большему количеству данных». (Intel)</a:t>
            </a:r>
            <a:endParaRPr/>
          </a:p>
        </p:txBody>
      </p:sp>
      <p:sp>
        <p:nvSpPr>
          <p:cNvPr id="239" name="Google Shape;23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Эти программы учатся путем многократного просмотра данных, а не явно программируются людьми.</a:t>
            </a:r>
            <a:endParaRPr/>
          </a:p>
          <a:p>
            <a:pPr indent="0" lvl="0" marL="0" rtl="0" algn="l">
              <a:spcBef>
                <a:spcPts val="0"/>
              </a:spcBef>
              <a:spcAft>
                <a:spcPts val="0"/>
              </a:spcAft>
              <a:buNone/>
            </a:pPr>
            <a:r>
              <a:rPr b="1" i="0" lang="ru-RU" sz="1200" u="none" strike="noStrike">
                <a:solidFill>
                  <a:schemeClr val="dk1"/>
                </a:solidFill>
                <a:latin typeface="Calibri"/>
                <a:ea typeface="Calibri"/>
                <a:cs typeface="Calibri"/>
                <a:sym typeface="Calibri"/>
              </a:rPr>
              <a:t>SPAM - </a:t>
            </a:r>
            <a:r>
              <a:rPr b="1" i="1" lang="ru-RU" sz="1200" u="none" strike="noStrike">
                <a:solidFill>
                  <a:schemeClr val="dk1"/>
                </a:solidFill>
                <a:latin typeface="Calibri"/>
                <a:ea typeface="Calibri"/>
                <a:cs typeface="Calibri"/>
                <a:sym typeface="Calibri"/>
              </a:rPr>
              <a:t>S</a:t>
            </a:r>
            <a:r>
              <a:rPr b="0" i="1" lang="ru-RU" sz="1200" u="none" strike="noStrike">
                <a:solidFill>
                  <a:schemeClr val="dk1"/>
                </a:solidFill>
                <a:latin typeface="Calibri"/>
                <a:ea typeface="Calibri"/>
                <a:cs typeface="Calibri"/>
                <a:sym typeface="Calibri"/>
              </a:rPr>
              <a:t>houlder of </a:t>
            </a:r>
            <a:r>
              <a:rPr b="1" i="1" lang="ru-RU" sz="1200" u="none" strike="noStrike">
                <a:solidFill>
                  <a:schemeClr val="dk1"/>
                </a:solidFill>
                <a:latin typeface="Calibri"/>
                <a:ea typeface="Calibri"/>
                <a:cs typeface="Calibri"/>
                <a:sym typeface="Calibri"/>
              </a:rPr>
              <a:t>P</a:t>
            </a:r>
            <a:r>
              <a:rPr b="0" i="1" lang="ru-RU" sz="1200" u="none" strike="noStrike">
                <a:solidFill>
                  <a:schemeClr val="dk1"/>
                </a:solidFill>
                <a:latin typeface="Calibri"/>
                <a:ea typeface="Calibri"/>
                <a:cs typeface="Calibri"/>
                <a:sym typeface="Calibri"/>
              </a:rPr>
              <a:t>ork and h</a:t>
            </a:r>
            <a:r>
              <a:rPr b="1" i="1" lang="ru-RU" sz="1200" u="none" strike="noStrike">
                <a:solidFill>
                  <a:schemeClr val="dk1"/>
                </a:solidFill>
                <a:latin typeface="Calibri"/>
                <a:ea typeface="Calibri"/>
                <a:cs typeface="Calibri"/>
                <a:sym typeface="Calibri"/>
              </a:rPr>
              <a:t>AM</a:t>
            </a:r>
            <a:r>
              <a:rPr b="0" i="0" lang="ru-RU" sz="1200" u="none" strike="noStrike">
                <a:solidFill>
                  <a:schemeClr val="dk1"/>
                </a:solidFill>
                <a:latin typeface="Calibri"/>
                <a:ea typeface="Calibri"/>
                <a:cs typeface="Calibri"/>
                <a:sym typeface="Calibri"/>
              </a:rPr>
              <a:t> — «</a:t>
            </a:r>
            <a:r>
              <a:rPr b="0" i="0" lang="ru-RU" sz="1200" u="sng" strike="noStrike">
                <a:solidFill>
                  <a:schemeClr val="dk1"/>
                </a:solidFill>
                <a:latin typeface="Calibri"/>
                <a:ea typeface="Calibri"/>
                <a:cs typeface="Calibri"/>
                <a:sym typeface="Calibri"/>
                <a:hlinkClick r:id="rId2">
                  <a:extLst>
                    <a:ext uri="{A12FA001-AC4F-418D-AE19-62706E023703}">
                      <ahyp:hlinkClr val="tx"/>
                    </a:ext>
                  </a:extLst>
                </a:hlinkClick>
              </a:rPr>
              <a:t>свиные лопатки</a:t>
            </a:r>
            <a:r>
              <a:rPr b="0" i="0" lang="ru-RU" sz="1200" u="none" strike="noStrike">
                <a:solidFill>
                  <a:schemeClr val="dk1"/>
                </a:solidFill>
                <a:latin typeface="Calibri"/>
                <a:ea typeface="Calibri"/>
                <a:cs typeface="Calibri"/>
                <a:sym typeface="Calibri"/>
              </a:rPr>
              <a:t> и </a:t>
            </a:r>
            <a:r>
              <a:rPr b="0" i="0" lang="ru-RU" sz="1200" u="sng" strike="noStrike">
                <a:solidFill>
                  <a:schemeClr val="dk1"/>
                </a:solidFill>
                <a:latin typeface="Calibri"/>
                <a:ea typeface="Calibri"/>
                <a:cs typeface="Calibri"/>
                <a:sym typeface="Calibri"/>
                <a:hlinkClick r:id="rId3">
                  <a:extLst>
                    <a:ext uri="{A12FA001-AC4F-418D-AE19-62706E023703}">
                      <ahyp:hlinkClr val="tx"/>
                    </a:ext>
                  </a:extLst>
                </a:hlinkClick>
              </a:rPr>
              <a:t>окорока</a:t>
            </a:r>
            <a:r>
              <a:rPr b="0" i="0" lang="ru-RU" sz="1200" u="none" strike="noStrike">
                <a:solidFill>
                  <a:schemeClr val="dk1"/>
                </a:solidFill>
                <a:latin typeface="Calibri"/>
                <a:ea typeface="Calibri"/>
                <a:cs typeface="Calibri"/>
                <a:sym typeface="Calibri"/>
              </a:rPr>
              <a:t>» или </a:t>
            </a:r>
            <a:r>
              <a:rPr b="1" i="1" lang="ru-RU" sz="1200" u="none" strike="noStrike">
                <a:solidFill>
                  <a:schemeClr val="dk1"/>
                </a:solidFill>
                <a:latin typeface="Calibri"/>
                <a:ea typeface="Calibri"/>
                <a:cs typeface="Calibri"/>
                <a:sym typeface="Calibri"/>
              </a:rPr>
              <a:t>SP</a:t>
            </a:r>
            <a:r>
              <a:rPr b="0" i="1" lang="ru-RU" sz="1200" u="none" strike="noStrike">
                <a:solidFill>
                  <a:schemeClr val="dk1"/>
                </a:solidFill>
                <a:latin typeface="Calibri"/>
                <a:ea typeface="Calibri"/>
                <a:cs typeface="Calibri"/>
                <a:sym typeface="Calibri"/>
              </a:rPr>
              <a:t>iced h</a:t>
            </a:r>
            <a:r>
              <a:rPr b="1" i="1" lang="ru-RU" sz="1200" u="none" strike="noStrike">
                <a:solidFill>
                  <a:schemeClr val="dk1"/>
                </a:solidFill>
                <a:latin typeface="Calibri"/>
                <a:ea typeface="Calibri"/>
                <a:cs typeface="Calibri"/>
                <a:sym typeface="Calibri"/>
              </a:rPr>
              <a:t>AM</a:t>
            </a:r>
            <a:r>
              <a:rPr b="0" i="0" lang="ru-RU" sz="1200" u="none" strike="noStrike">
                <a:solidFill>
                  <a:schemeClr val="dk1"/>
                </a:solidFill>
                <a:latin typeface="Calibri"/>
                <a:ea typeface="Calibri"/>
                <a:cs typeface="Calibri"/>
                <a:sym typeface="Calibri"/>
              </a:rPr>
              <a:t>— «</a:t>
            </a:r>
            <a:r>
              <a:rPr b="0" i="0" lang="ru-RU" sz="1200" u="sng" strike="noStrike">
                <a:solidFill>
                  <a:schemeClr val="dk1"/>
                </a:solidFill>
                <a:latin typeface="Calibri"/>
                <a:ea typeface="Calibri"/>
                <a:cs typeface="Calibri"/>
                <a:sym typeface="Calibri"/>
                <a:hlinkClick r:id="rId4">
                  <a:extLst>
                    <a:ext uri="{A12FA001-AC4F-418D-AE19-62706E023703}">
                      <ahyp:hlinkClr val="tx"/>
                    </a:ext>
                  </a:extLst>
                </a:hlinkClick>
              </a:rPr>
              <a:t>ветчина</a:t>
            </a:r>
            <a:r>
              <a:rPr b="0" i="0" lang="ru-RU" sz="1200" u="none" strike="noStrike">
                <a:solidFill>
                  <a:schemeClr val="dk1"/>
                </a:solidFill>
                <a:latin typeface="Calibri"/>
                <a:ea typeface="Calibri"/>
                <a:cs typeface="Calibri"/>
                <a:sym typeface="Calibri"/>
              </a:rPr>
              <a:t> со </a:t>
            </a:r>
            <a:r>
              <a:rPr b="0" i="0" lang="ru-RU" sz="1200" u="sng" strike="noStrike">
                <a:solidFill>
                  <a:schemeClr val="dk1"/>
                </a:solidFill>
                <a:latin typeface="Calibri"/>
                <a:ea typeface="Calibri"/>
                <a:cs typeface="Calibri"/>
                <a:sym typeface="Calibri"/>
                <a:hlinkClick r:id="rId5">
                  <a:extLst>
                    <a:ext uri="{A12FA001-AC4F-418D-AE19-62706E023703}">
                      <ahyp:hlinkClr val="tx"/>
                    </a:ext>
                  </a:extLst>
                </a:hlinkClick>
              </a:rPr>
              <a:t>специями</a:t>
            </a:r>
            <a:r>
              <a:rPr b="0" i="0" lang="ru-RU" sz="1200" u="none" strike="noStrike">
                <a:solidFill>
                  <a:schemeClr val="dk1"/>
                </a:solidFill>
                <a:latin typeface="Calibri"/>
                <a:ea typeface="Calibri"/>
                <a:cs typeface="Calibri"/>
                <a:sym typeface="Calibri"/>
              </a:rPr>
              <a:t>»</a:t>
            </a:r>
            <a:endParaRPr/>
          </a:p>
        </p:txBody>
      </p:sp>
      <p:sp>
        <p:nvSpPr>
          <p:cNvPr id="246" name="Google Shape;24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Предположим, вы хотели идентифицировать мошеннические транзакции по кредитным картам.</a:t>
            </a:r>
            <a:endParaRPr/>
          </a:p>
          <a:p>
            <a:pPr indent="0" lvl="0" marL="0" rtl="0" algn="l">
              <a:spcBef>
                <a:spcPts val="0"/>
              </a:spcBef>
              <a:spcAft>
                <a:spcPts val="0"/>
              </a:spcAft>
              <a:buNone/>
            </a:pPr>
            <a:r>
              <a:rPr lang="ru-RU"/>
              <a:t>• Вы можете определить признаки:</a:t>
            </a:r>
            <a:endParaRPr/>
          </a:p>
          <a:p>
            <a:pPr indent="0" lvl="0" marL="0" rtl="0" algn="l">
              <a:spcBef>
                <a:spcPts val="0"/>
              </a:spcBef>
              <a:spcAft>
                <a:spcPts val="0"/>
              </a:spcAft>
              <a:buNone/>
            </a:pPr>
            <a:r>
              <a:rPr lang="ru-RU"/>
              <a:t>	• Время транзакции</a:t>
            </a:r>
            <a:endParaRPr/>
          </a:p>
          <a:p>
            <a:pPr indent="0" lvl="0" marL="0" rtl="0" algn="l">
              <a:spcBef>
                <a:spcPts val="0"/>
              </a:spcBef>
              <a:spcAft>
                <a:spcPts val="0"/>
              </a:spcAft>
              <a:buNone/>
            </a:pPr>
            <a:r>
              <a:rPr lang="ru-RU"/>
              <a:t>	• Сумма транзакции</a:t>
            </a:r>
            <a:endParaRPr/>
          </a:p>
          <a:p>
            <a:pPr indent="0" lvl="0" marL="0" rtl="0" algn="l">
              <a:spcBef>
                <a:spcPts val="0"/>
              </a:spcBef>
              <a:spcAft>
                <a:spcPts val="0"/>
              </a:spcAft>
              <a:buNone/>
            </a:pPr>
            <a:r>
              <a:rPr lang="ru-RU"/>
              <a:t>	• Место транзакции</a:t>
            </a:r>
            <a:endParaRPr/>
          </a:p>
          <a:p>
            <a:pPr indent="0" lvl="0" marL="0" rtl="0" algn="l">
              <a:spcBef>
                <a:spcPts val="0"/>
              </a:spcBef>
              <a:spcAft>
                <a:spcPts val="0"/>
              </a:spcAft>
              <a:buNone/>
            </a:pPr>
            <a:r>
              <a:rPr lang="ru-RU"/>
              <a:t>	• Категория покупки</a:t>
            </a:r>
            <a:endParaRPr/>
          </a:p>
          <a:p>
            <a:pPr indent="0" lvl="0" marL="0" rtl="0" algn="l">
              <a:spcBef>
                <a:spcPts val="0"/>
              </a:spcBef>
              <a:spcAft>
                <a:spcPts val="0"/>
              </a:spcAft>
              <a:buNone/>
            </a:pPr>
            <a:r>
              <a:rPr lang="ru-RU"/>
              <a:t>• Алгоритм мог бы обучиться тому, какие комбинации признаков предполагают необычную активность.</a:t>
            </a:r>
            <a:endParaRPr/>
          </a:p>
        </p:txBody>
      </p:sp>
      <p:sp>
        <p:nvSpPr>
          <p:cNvPr id="253" name="Google Shape;25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Предположим, вы хотели определить, имеется ли на изображении кошка или собака.</a:t>
            </a:r>
            <a:endParaRPr/>
          </a:p>
          <a:p>
            <a:pPr indent="0" lvl="0" marL="0" rtl="0" algn="l">
              <a:spcBef>
                <a:spcPts val="0"/>
              </a:spcBef>
              <a:spcAft>
                <a:spcPts val="0"/>
              </a:spcAft>
              <a:buNone/>
            </a:pPr>
            <a:r>
              <a:rPr lang="ru-RU"/>
              <a:t>• Какие признаки вы бы использовали?</a:t>
            </a:r>
            <a:endParaRPr/>
          </a:p>
          <a:p>
            <a:pPr indent="0" lvl="0" marL="0" rtl="0" algn="l">
              <a:spcBef>
                <a:spcPts val="0"/>
              </a:spcBef>
              <a:spcAft>
                <a:spcPts val="0"/>
              </a:spcAft>
              <a:buNone/>
            </a:pPr>
            <a:r>
              <a:rPr lang="ru-RU"/>
              <a:t>• Здесь может прийти на помощь Deep Learning.</a:t>
            </a:r>
            <a:endParaRPr/>
          </a:p>
        </p:txBody>
      </p:sp>
      <p:sp>
        <p:nvSpPr>
          <p:cNvPr id="260" name="Google Shape;26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«Машинное обучение, которое включает в себя использование очень сложных моделей, называемых «глубокими нейронными сетями» (Intel)</a:t>
            </a:r>
            <a:endParaRPr/>
          </a:p>
          <a:p>
            <a:pPr indent="0" lvl="0" marL="0" rtl="0" algn="l">
              <a:spcBef>
                <a:spcPts val="0"/>
              </a:spcBef>
              <a:spcAft>
                <a:spcPts val="0"/>
              </a:spcAft>
              <a:buNone/>
            </a:pPr>
            <a:r>
              <a:rPr lang="ru-RU"/>
              <a:t>Модели определяют наилучшее представление исходных данных; в классическом Машинном Обучении это должны делать люди.</a:t>
            </a:r>
            <a:endParaRPr/>
          </a:p>
        </p:txBody>
      </p:sp>
      <p:sp>
        <p:nvSpPr>
          <p:cNvPr id="267" name="Google Shape;26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Классическое машинное обучение</a:t>
            </a:r>
            <a:endParaRPr/>
          </a:p>
          <a:p>
            <a:pPr indent="0" lvl="0" marL="0" rtl="0" algn="l">
              <a:spcBef>
                <a:spcPts val="0"/>
              </a:spcBef>
              <a:spcAft>
                <a:spcPts val="0"/>
              </a:spcAft>
              <a:buNone/>
            </a:pPr>
            <a:r>
              <a:rPr lang="ru-RU"/>
              <a:t>Шаг 1. Определите признаки.</a:t>
            </a:r>
            <a:endParaRPr/>
          </a:p>
          <a:p>
            <a:pPr indent="0" lvl="0" marL="0" rtl="0" algn="l">
              <a:spcBef>
                <a:spcPts val="0"/>
              </a:spcBef>
              <a:spcAft>
                <a:spcPts val="0"/>
              </a:spcAft>
              <a:buNone/>
            </a:pPr>
            <a:r>
              <a:rPr lang="ru-RU"/>
              <a:t>Шаг 2: Пропустите их через модель.</a:t>
            </a:r>
            <a:endParaRPr/>
          </a:p>
        </p:txBody>
      </p:sp>
      <p:sp>
        <p:nvSpPr>
          <p:cNvPr id="274" name="Google Shape;27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Большие данные - это термин, используемый для обозначения исследования и приложений наборов данных, которые являются настолько большими и сложными, что традиционное прикладное программное обеспечение для обработки данных не подходит для решения этих проблем</a:t>
            </a:r>
            <a:endParaRPr/>
          </a:p>
        </p:txBody>
      </p:sp>
      <p:sp>
        <p:nvSpPr>
          <p:cNvPr id="294" name="Google Shape;29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сбор данных. хранение данных, анализ данных, поиск, обеспечение общего доступа, передача, визуализация, обеспечение запросов, обновление, конфиденциальность информации, источник данных.</a:t>
            </a:r>
            <a:endParaRPr/>
          </a:p>
        </p:txBody>
      </p:sp>
      <p:sp>
        <p:nvSpPr>
          <p:cNvPr id="301" name="Google Shape;30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Файловая система, Фреймворки распределенного программирования, Интеграция данных, Базы данных, Машинное обучение, Безопасность, Планирование, Бенчмаркинг, </a:t>
            </a:r>
            <a:endParaRPr/>
          </a:p>
          <a:p>
            <a:pPr indent="0" lvl="0" marL="0" rtl="0" algn="l">
              <a:spcBef>
                <a:spcPts val="0"/>
              </a:spcBef>
              <a:spcAft>
                <a:spcPts val="0"/>
              </a:spcAft>
              <a:buNone/>
            </a:pPr>
            <a:r>
              <a:rPr lang="ru-RU"/>
              <a:t>Внедрение системы, Сервисное программирование</a:t>
            </a:r>
            <a:endParaRPr/>
          </a:p>
        </p:txBody>
      </p:sp>
      <p:sp>
        <p:nvSpPr>
          <p:cNvPr id="308" name="Google Shape;30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«Наука о данных - это междисциплинарная область, в которой используются научные методы, процессы, алгоритмы и системы для извлечения знаний и информации из данных в различных формах, как структурированных, так и неструктурированных, подобно интеллектуальному анализу данных» (Wikipedia)</a:t>
            </a:r>
            <a:endParaRPr/>
          </a:p>
          <a:p>
            <a:pPr indent="0" lvl="0" marL="0" rtl="0" algn="l">
              <a:spcBef>
                <a:spcPts val="0"/>
              </a:spcBef>
              <a:spcAft>
                <a:spcPts val="0"/>
              </a:spcAft>
              <a:buNone/>
            </a:pPr>
            <a:r>
              <a:rPr lang="ru-RU"/>
              <a:t>Лауреат премии Тьюринга Джим Грей представил науку о данных как «четвертую парадигму» науки (эмпирическую, теоретическую, вычислительную и в настоящее время управляемую данными)</a:t>
            </a:r>
            <a:endParaRPr/>
          </a:p>
          <a:p>
            <a:pPr indent="0" lvl="0" marL="0" rtl="0" algn="l">
              <a:spcBef>
                <a:spcPts val="0"/>
              </a:spcBef>
              <a:spcAft>
                <a:spcPts val="0"/>
              </a:spcAft>
              <a:buNone/>
            </a:pPr>
            <a:r>
              <a:rPr lang="ru-RU"/>
              <a:t>Теоретическая Геометрия Эвклида, работы Эйнштейна</a:t>
            </a:r>
            <a:endParaRPr/>
          </a:p>
          <a:p>
            <a:pPr indent="0" lvl="0" marL="0" rtl="0" algn="l">
              <a:spcBef>
                <a:spcPts val="0"/>
              </a:spcBef>
              <a:spcAft>
                <a:spcPts val="0"/>
              </a:spcAft>
              <a:buNone/>
            </a:pPr>
            <a:r>
              <a:rPr lang="ru-RU"/>
              <a:t>Данные; Кеплер, Леверье (8я планета Нептун)</a:t>
            </a:r>
            <a:endParaRPr/>
          </a:p>
          <a:p>
            <a:pPr indent="0" lvl="0" marL="0" rtl="0" algn="l">
              <a:spcBef>
                <a:spcPts val="0"/>
              </a:spcBef>
              <a:spcAft>
                <a:spcPts val="0"/>
              </a:spcAft>
              <a:buNone/>
            </a:pPr>
            <a:r>
              <a:rPr lang="ru-RU"/>
              <a:t>«Самая привликательная работа 21 века» - Harvard Business Review, 2012</a:t>
            </a:r>
            <a:endParaRPr/>
          </a:p>
        </p:txBody>
      </p:sp>
      <p:sp>
        <p:nvSpPr>
          <p:cNvPr id="333" name="Google Shape;333;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Назначение цели исследования</a:t>
            </a:r>
            <a:endParaRPr/>
          </a:p>
          <a:p>
            <a:pPr indent="0" lvl="0" marL="0" rtl="0" algn="l">
              <a:spcBef>
                <a:spcPts val="0"/>
              </a:spcBef>
              <a:spcAft>
                <a:spcPts val="0"/>
              </a:spcAft>
              <a:buNone/>
            </a:pPr>
            <a:r>
              <a:rPr lang="ru-RU"/>
              <a:t>Сбор данных</a:t>
            </a:r>
            <a:endParaRPr/>
          </a:p>
          <a:p>
            <a:pPr indent="0" lvl="0" marL="0" rtl="0" algn="l">
              <a:spcBef>
                <a:spcPts val="0"/>
              </a:spcBef>
              <a:spcAft>
                <a:spcPts val="0"/>
              </a:spcAft>
              <a:buNone/>
            </a:pPr>
            <a:r>
              <a:rPr lang="ru-RU"/>
              <a:t>Подготовка данных</a:t>
            </a:r>
            <a:endParaRPr/>
          </a:p>
          <a:p>
            <a:pPr indent="0" lvl="0" marL="0" rtl="0" algn="l">
              <a:spcBef>
                <a:spcPts val="0"/>
              </a:spcBef>
              <a:spcAft>
                <a:spcPts val="0"/>
              </a:spcAft>
              <a:buNone/>
            </a:pPr>
            <a:r>
              <a:rPr lang="ru-RU"/>
              <a:t>Исследование данных</a:t>
            </a:r>
            <a:endParaRPr/>
          </a:p>
          <a:p>
            <a:pPr indent="0" lvl="0" marL="0" rtl="0" algn="l">
              <a:spcBef>
                <a:spcPts val="0"/>
              </a:spcBef>
              <a:spcAft>
                <a:spcPts val="0"/>
              </a:spcAft>
              <a:buNone/>
            </a:pPr>
            <a:r>
              <a:rPr lang="ru-RU"/>
              <a:t>Моделирование данных</a:t>
            </a:r>
            <a:endParaRPr/>
          </a:p>
          <a:p>
            <a:pPr indent="0" lvl="0" marL="0" rtl="0" algn="l">
              <a:spcBef>
                <a:spcPts val="0"/>
              </a:spcBef>
              <a:spcAft>
                <a:spcPts val="0"/>
              </a:spcAft>
              <a:buNone/>
            </a:pPr>
            <a:r>
              <a:rPr lang="ru-RU"/>
              <a:t>Отображение и автоматизация</a:t>
            </a:r>
            <a:endParaRPr/>
          </a:p>
        </p:txBody>
      </p:sp>
      <p:sp>
        <p:nvSpPr>
          <p:cNvPr id="340" name="Google Shape;340;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Назначение цели исследования – Определение цели исследования и Создание проектного задания</a:t>
            </a:r>
            <a:endParaRPr/>
          </a:p>
          <a:p>
            <a:pPr indent="0" lvl="0" marL="0" rtl="0" algn="l">
              <a:spcBef>
                <a:spcPts val="0"/>
              </a:spcBef>
              <a:spcAft>
                <a:spcPts val="0"/>
              </a:spcAft>
              <a:buNone/>
            </a:pPr>
            <a:r>
              <a:t/>
            </a:r>
            <a:endParaRPr/>
          </a:p>
        </p:txBody>
      </p:sp>
      <p:sp>
        <p:nvSpPr>
          <p:cNvPr id="347" name="Google Shape;34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Сбор данных</a:t>
            </a:r>
            <a:endParaRPr/>
          </a:p>
          <a:p>
            <a:pPr indent="0" lvl="0" marL="0" rtl="0" algn="l">
              <a:spcBef>
                <a:spcPts val="0"/>
              </a:spcBef>
              <a:spcAft>
                <a:spcPts val="0"/>
              </a:spcAft>
              <a:buNone/>
            </a:pPr>
            <a:r>
              <a:rPr lang="ru-RU"/>
              <a:t>Внутренние данные, Внешние данные</a:t>
            </a:r>
            <a:endParaRPr/>
          </a:p>
          <a:p>
            <a:pPr indent="0" lvl="0" marL="0" rtl="0" algn="l">
              <a:spcBef>
                <a:spcPts val="0"/>
              </a:spcBef>
              <a:spcAft>
                <a:spcPts val="0"/>
              </a:spcAft>
              <a:buNone/>
            </a:pPr>
            <a:r>
              <a:rPr lang="ru-RU"/>
              <a:t>Сбор данных, Принадлежность данных</a:t>
            </a:r>
            <a:endParaRPr/>
          </a:p>
        </p:txBody>
      </p:sp>
      <p:sp>
        <p:nvSpPr>
          <p:cNvPr id="355" name="Google Shape;35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Подготовка данных</a:t>
            </a:r>
            <a:endParaRPr/>
          </a:p>
          <a:p>
            <a:pPr indent="0" lvl="0" marL="0" rtl="0" algn="l">
              <a:spcBef>
                <a:spcPts val="0"/>
              </a:spcBef>
              <a:spcAft>
                <a:spcPts val="0"/>
              </a:spcAft>
              <a:buNone/>
            </a:pPr>
            <a:r>
              <a:rPr lang="ru-RU"/>
              <a:t>Очистка данных, Преобразование данных, Комбинирование данных</a:t>
            </a:r>
            <a:endParaRPr/>
          </a:p>
        </p:txBody>
      </p:sp>
      <p:sp>
        <p:nvSpPr>
          <p:cNvPr id="363" name="Google Shape;36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Исследование данных</a:t>
            </a:r>
            <a:endParaRPr/>
          </a:p>
          <a:p>
            <a:pPr indent="0" lvl="0" marL="0" rtl="0" algn="l">
              <a:spcBef>
                <a:spcPts val="0"/>
              </a:spcBef>
              <a:spcAft>
                <a:spcPts val="0"/>
              </a:spcAft>
              <a:buNone/>
            </a:pPr>
            <a:r>
              <a:rPr lang="ru-RU"/>
              <a:t>Простые графы, Комбинированные графы, Связывание и пометка данных, Диагностика и сравнение моделей</a:t>
            </a:r>
            <a:endParaRPr/>
          </a:p>
        </p:txBody>
      </p:sp>
      <p:sp>
        <p:nvSpPr>
          <p:cNvPr id="371" name="Google Shape;37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Моделирование данных</a:t>
            </a:r>
            <a:endParaRPr/>
          </a:p>
          <a:p>
            <a:pPr indent="0" lvl="0" marL="0" rtl="0" algn="l">
              <a:spcBef>
                <a:spcPts val="0"/>
              </a:spcBef>
              <a:spcAft>
                <a:spcPts val="0"/>
              </a:spcAft>
              <a:buNone/>
            </a:pPr>
            <a:r>
              <a:rPr lang="ru-RU"/>
              <a:t>Выбор модели и переменных, Выполнение модели, Диагностика и сравнение моделей</a:t>
            </a:r>
            <a:endParaRPr/>
          </a:p>
        </p:txBody>
      </p:sp>
      <p:sp>
        <p:nvSpPr>
          <p:cNvPr id="379" name="Google Shape;379;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Отображение и автоматизация</a:t>
            </a:r>
            <a:endParaRPr/>
          </a:p>
          <a:p>
            <a:pPr indent="0" lvl="0" marL="0" rtl="0" algn="l">
              <a:spcBef>
                <a:spcPts val="0"/>
              </a:spcBef>
              <a:spcAft>
                <a:spcPts val="0"/>
              </a:spcAft>
              <a:buNone/>
            </a:pPr>
            <a:r>
              <a:rPr lang="ru-RU"/>
              <a:t>Отображение данных, Автоматизация анализа данных</a:t>
            </a:r>
            <a:endParaRPr/>
          </a:p>
        </p:txBody>
      </p:sp>
      <p:sp>
        <p:nvSpPr>
          <p:cNvPr id="387" name="Google Shape;387;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KDD - knowledge data discovery – поиск знаний в данных</a:t>
            </a:r>
            <a:endParaRPr/>
          </a:p>
          <a:p>
            <a:pPr indent="0" lvl="0" marL="0" rtl="0" algn="l">
              <a:spcBef>
                <a:spcPts val="0"/>
              </a:spcBef>
              <a:spcAft>
                <a:spcPts val="0"/>
              </a:spcAft>
              <a:buNone/>
            </a:pPr>
            <a:r>
              <a:rPr lang="ru-RU"/>
              <a:t>Inquisitiveness - любознательность</a:t>
            </a:r>
            <a:endParaRPr/>
          </a:p>
        </p:txBody>
      </p:sp>
      <p:sp>
        <p:nvSpPr>
          <p:cNvPr id="408" name="Google Shape;408;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Украинский католический университет</a:t>
            </a:r>
            <a:endParaRPr/>
          </a:p>
        </p:txBody>
      </p:sp>
      <p:sp>
        <p:nvSpPr>
          <p:cNvPr id="415" name="Google Shape;41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Я выхожу за рамки простого сбора и представления данных, просмотра данных с разных точек зрения и придания им смысла</a:t>
            </a:r>
            <a:endParaRPr/>
          </a:p>
          <a:p>
            <a:pPr indent="0" lvl="0" marL="0" rtl="0" algn="l">
              <a:spcBef>
                <a:spcPts val="0"/>
              </a:spcBef>
              <a:spcAft>
                <a:spcPts val="0"/>
              </a:spcAft>
              <a:buNone/>
            </a:pPr>
            <a:r>
              <a:rPr lang="ru-RU"/>
              <a:t>Я определяю правильную бизнес-проблему и предлагаю решения (посредством визуализации, отчетов и блогов), наилучшим образом применяя данные</a:t>
            </a:r>
            <a:endParaRPr/>
          </a:p>
        </p:txBody>
      </p:sp>
      <p:sp>
        <p:nvSpPr>
          <p:cNvPr id="428" name="Google Shape;428;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ru-RU" sz="1200" u="none" strike="noStrike">
                <a:solidFill>
                  <a:schemeClr val="dk1"/>
                </a:solidFill>
                <a:latin typeface="Calibri"/>
                <a:ea typeface="Calibri"/>
                <a:cs typeface="Calibri"/>
                <a:sym typeface="Calibri"/>
              </a:rPr>
              <a:t>Programming Skills:</a:t>
            </a:r>
            <a:r>
              <a:rPr b="0" i="0" lang="ru-RU" sz="1200" u="none" strike="noStrike">
                <a:solidFill>
                  <a:schemeClr val="dk1"/>
                </a:solidFill>
                <a:latin typeface="Calibri"/>
                <a:ea typeface="Calibri"/>
                <a:cs typeface="Calibri"/>
                <a:sym typeface="Calibri"/>
              </a:rPr>
              <a:t> R or Python, and SQL.</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1" i="0" lang="ru-RU" sz="1200" u="none" strike="noStrike">
                <a:solidFill>
                  <a:schemeClr val="dk1"/>
                </a:solidFill>
                <a:latin typeface="Calibri"/>
                <a:ea typeface="Calibri"/>
                <a:cs typeface="Calibri"/>
                <a:sym typeface="Calibri"/>
              </a:rPr>
              <a:t>Statistics:</a:t>
            </a:r>
            <a:r>
              <a:rPr b="0" i="0" lang="ru-RU" sz="1200" u="none" strike="noStrike">
                <a:solidFill>
                  <a:schemeClr val="dk1"/>
                </a:solidFill>
                <a:latin typeface="Calibri"/>
                <a:ea typeface="Calibri"/>
                <a:cs typeface="Calibri"/>
                <a:sym typeface="Calibri"/>
              </a:rPr>
              <a:t> statistical tests, distributions, maximum likelihood estimators, etc - оценки максимального правдоподобия</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1" i="0" lang="ru-RU" sz="1200" u="none" strike="noStrike">
                <a:solidFill>
                  <a:schemeClr val="dk1"/>
                </a:solidFill>
                <a:latin typeface="Calibri"/>
                <a:ea typeface="Calibri"/>
                <a:cs typeface="Calibri"/>
                <a:sym typeface="Calibri"/>
              </a:rPr>
              <a:t>Data Wrangling: </a:t>
            </a:r>
            <a:r>
              <a:rPr b="0" i="0" lang="ru-RU" sz="1200" u="none" strike="noStrike">
                <a:solidFill>
                  <a:schemeClr val="dk1"/>
                </a:solidFill>
                <a:latin typeface="Calibri"/>
                <a:ea typeface="Calibri"/>
                <a:cs typeface="Calibri"/>
                <a:sym typeface="Calibri"/>
              </a:rPr>
              <a:t>- несовершенством данных</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48" name="Google Shape;44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ML позволяет компьютерам учиться и делать выводы из данных.</a:t>
            </a:r>
            <a:endParaRPr/>
          </a:p>
        </p:txBody>
      </p:sp>
      <p:sp>
        <p:nvSpPr>
          <p:cNvPr id="461" name="Google Shape;461;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a:t>Спам-фильтрация</a:t>
            </a:r>
            <a:endParaRPr/>
          </a:p>
          <a:p>
            <a:pPr indent="0" lvl="0" marL="0" rtl="0" algn="l">
              <a:spcBef>
                <a:spcPts val="0"/>
              </a:spcBef>
              <a:spcAft>
                <a:spcPts val="0"/>
              </a:spcAft>
              <a:buNone/>
            </a:pPr>
            <a:r>
              <a:t/>
            </a:r>
            <a:endParaRPr/>
          </a:p>
        </p:txBody>
      </p:sp>
      <p:sp>
        <p:nvSpPr>
          <p:cNvPr id="480" name="Google Shape;480;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a:t>Спам-фильтрация	Веб-поиск</a:t>
            </a:r>
            <a:endParaRPr/>
          </a:p>
          <a:p>
            <a:pPr indent="0" lvl="0" marL="0" rtl="0" algn="l">
              <a:spcBef>
                <a:spcPts val="0"/>
              </a:spcBef>
              <a:spcAft>
                <a:spcPts val="0"/>
              </a:spcAft>
              <a:buNone/>
            </a:pPr>
            <a:r>
              <a:t/>
            </a:r>
            <a:endParaRPr/>
          </a:p>
        </p:txBody>
      </p:sp>
      <p:sp>
        <p:nvSpPr>
          <p:cNvPr id="487" name="Google Shape;487;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ИИ испытал несколько циклов шумихи, где он колебался между периодами возбуждения интереса и разочарования.</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a:t>Спам-фильтрация	Веб-поиск	Маршрутизация почтовой почты</a:t>
            </a:r>
            <a:endParaRPr/>
          </a:p>
        </p:txBody>
      </p:sp>
      <p:sp>
        <p:nvSpPr>
          <p:cNvPr id="494" name="Google Shape;494;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a:t>Спам-фильтрация		Веб-поиск			Маршрутизация почтовой почты</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ru-RU"/>
              <a:t>Обнаружение мошенничества	Рекомендации по фильму	Помощь водителям транспортных средств</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Интернет-реклама		Социальные сети		Распознавание речи</a:t>
            </a:r>
            <a:endParaRPr/>
          </a:p>
        </p:txBody>
      </p:sp>
      <p:sp>
        <p:nvSpPr>
          <p:cNvPr id="501" name="Google Shape;501;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1950; Ранний ИИ</a:t>
            </a:r>
            <a:endParaRPr/>
          </a:p>
          <a:p>
            <a:pPr indent="0" lvl="0" marL="0" rtl="0" algn="l">
              <a:spcBef>
                <a:spcPts val="0"/>
              </a:spcBef>
              <a:spcAft>
                <a:spcPts val="0"/>
              </a:spcAft>
              <a:buNone/>
            </a:pPr>
            <a:r>
              <a:rPr lang="ru-RU"/>
              <a:t>• 1950: Алан Тьюринг разработал тест Тьюринга для проверки способности машин демонстрировать интеллектуальное поведение.</a:t>
            </a:r>
            <a:endParaRPr/>
          </a:p>
          <a:p>
            <a:pPr indent="0" lvl="0" marL="0" rtl="0" algn="l">
              <a:spcBef>
                <a:spcPts val="0"/>
              </a:spcBef>
              <a:spcAft>
                <a:spcPts val="0"/>
              </a:spcAft>
              <a:buNone/>
            </a:pPr>
            <a:r>
              <a:rPr lang="ru-RU"/>
              <a:t>• 1956: на Дартмутской конференции Искусственный Интеллект был принят в качестве области знаний.</a:t>
            </a:r>
            <a:endParaRPr/>
          </a:p>
          <a:p>
            <a:pPr indent="0" lvl="0" marL="0" rtl="0" algn="l">
              <a:spcBef>
                <a:spcPts val="0"/>
              </a:spcBef>
              <a:spcAft>
                <a:spcPts val="0"/>
              </a:spcAft>
              <a:buNone/>
            </a:pPr>
            <a:r>
              <a:rPr lang="ru-RU"/>
              <a:t>• 1957: Фрэнк Розенблатт разработал алгоритм персептрона. Он был предшественником современных нейронных сетей.</a:t>
            </a:r>
            <a:endParaRPr/>
          </a:p>
          <a:p>
            <a:pPr indent="0" lvl="0" marL="0" rtl="0" algn="l">
              <a:spcBef>
                <a:spcPts val="0"/>
              </a:spcBef>
              <a:spcAft>
                <a:spcPts val="0"/>
              </a:spcAft>
              <a:buNone/>
            </a:pPr>
            <a:r>
              <a:rPr lang="ru-RU"/>
              <a:t>• 1959: Артур Самуэль опубликовал алгоритм для программы игры в шашки с использованием машинного обучения.</a:t>
            </a:r>
            <a:endParaRPr/>
          </a:p>
          <a:p>
            <a:pPr indent="0" lvl="0" marL="0" rtl="0" algn="l">
              <a:spcBef>
                <a:spcPts val="0"/>
              </a:spcBef>
              <a:spcAft>
                <a:spcPts val="0"/>
              </a:spcAft>
              <a:buNone/>
            </a:pPr>
            <a:r>
              <a:t/>
            </a:r>
            <a:endParaRPr/>
          </a:p>
        </p:txBody>
      </p:sp>
      <p:sp>
        <p:nvSpPr>
          <p:cNvPr id="126" name="Google Shape;12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 Цель: Отклик, Выход, Зависимая переменная, Метка</a:t>
            </a:r>
            <a:endParaRPr/>
          </a:p>
          <a:p>
            <a:pPr indent="0" lvl="0" marL="0" rtl="0" algn="l">
              <a:spcBef>
                <a:spcPts val="0"/>
              </a:spcBef>
              <a:spcAft>
                <a:spcPts val="0"/>
              </a:spcAft>
              <a:buNone/>
            </a:pPr>
            <a:r>
              <a:rPr lang="ru-RU"/>
              <a:t>- Свойства: Предикторы, Входные данные, Независимые переменные, Атрибуты</a:t>
            </a:r>
            <a:endParaRPr/>
          </a:p>
          <a:p>
            <a:pPr indent="0" lvl="0" marL="0" rtl="0" algn="l">
              <a:spcBef>
                <a:spcPts val="0"/>
              </a:spcBef>
              <a:spcAft>
                <a:spcPts val="0"/>
              </a:spcAft>
              <a:buNone/>
            </a:pPr>
            <a:r>
              <a:rPr lang="ru-RU"/>
              <a:t>- Пример: Наблюдение, Запись, Экземпляр, Дата-точка, Строка</a:t>
            </a:r>
            <a:endParaRPr/>
          </a:p>
          <a:p>
            <a:pPr indent="0" lvl="0" marL="0" rtl="0" algn="l">
              <a:spcBef>
                <a:spcPts val="0"/>
              </a:spcBef>
              <a:spcAft>
                <a:spcPts val="0"/>
              </a:spcAft>
              <a:buNone/>
            </a:pPr>
            <a:r>
              <a:rPr lang="ru-RU"/>
              <a:t>- Метка: Ответ, y-значение, Категория</a:t>
            </a:r>
            <a:endParaRPr/>
          </a:p>
        </p:txBody>
      </p:sp>
      <p:sp>
        <p:nvSpPr>
          <p:cNvPr id="580" name="Google Shape;580;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sz="1200">
                <a:solidFill>
                  <a:schemeClr val="dk1"/>
                </a:solidFill>
                <a:latin typeface="Calibri"/>
                <a:ea typeface="Calibri"/>
                <a:cs typeface="Calibri"/>
                <a:sym typeface="Calibri"/>
              </a:rPr>
              <a:t>Fraud detection  - Обнаружение мошенничества</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ru-RU" sz="1200">
                <a:solidFill>
                  <a:schemeClr val="dk1"/>
                </a:solidFill>
                <a:latin typeface="Calibri"/>
                <a:ea typeface="Calibri"/>
                <a:cs typeface="Calibri"/>
                <a:sym typeface="Calibri"/>
              </a:rPr>
              <a:t>Customer segmentation - Сегментация клиентов</a:t>
            </a:r>
            <a:endParaRPr/>
          </a:p>
        </p:txBody>
      </p:sp>
      <p:sp>
        <p:nvSpPr>
          <p:cNvPr id="593" name="Google Shape;593;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Первое «Похолодание»</a:t>
            </a:r>
            <a:endParaRPr/>
          </a:p>
          <a:p>
            <a:pPr indent="0" lvl="0" marL="0" rtl="0" algn="l">
              <a:spcBef>
                <a:spcPts val="0"/>
              </a:spcBef>
              <a:spcAft>
                <a:spcPts val="0"/>
              </a:spcAft>
              <a:buNone/>
            </a:pPr>
            <a:r>
              <a:rPr lang="ru-RU"/>
              <a:t>• 1966 год: комитет ALPAC оценил методы ИИ для машинного перевода и определил, что отдача от инвестиций невелика.</a:t>
            </a:r>
            <a:endParaRPr/>
          </a:p>
          <a:p>
            <a:pPr indent="0" lvl="0" marL="0" rtl="0" algn="l">
              <a:spcBef>
                <a:spcPts val="0"/>
              </a:spcBef>
              <a:spcAft>
                <a:spcPts val="0"/>
              </a:spcAft>
              <a:buNone/>
            </a:pPr>
            <a:r>
              <a:rPr lang="ru-RU"/>
              <a:t>• 1969: Марвин Мински опубликовал книгу об ограничениях алгоритма Перцептрона, которая замедлила исследования нейронных сетей.</a:t>
            </a:r>
            <a:endParaRPr/>
          </a:p>
          <a:p>
            <a:pPr indent="0" lvl="0" marL="0" rtl="0" algn="l">
              <a:spcBef>
                <a:spcPts val="0"/>
              </a:spcBef>
              <a:spcAft>
                <a:spcPts val="0"/>
              </a:spcAft>
              <a:buNone/>
            </a:pPr>
            <a:r>
              <a:rPr lang="ru-RU"/>
              <a:t>• 1973: В докладе Lighthill подчеркивалось, что ИИ не оправдывает обещаний.</a:t>
            </a:r>
            <a:endParaRPr/>
          </a:p>
          <a:p>
            <a:pPr indent="0" lvl="0" marL="0" rtl="0" algn="l">
              <a:spcBef>
                <a:spcPts val="0"/>
              </a:spcBef>
              <a:spcAft>
                <a:spcPts val="0"/>
              </a:spcAft>
              <a:buNone/>
            </a:pPr>
            <a:r>
              <a:rPr lang="ru-RU"/>
              <a:t>• Два доклада привели к сокращению государственного финансирования исследований ИИ, ведущих к первой «зиме ИИ».</a:t>
            </a:r>
            <a:endParaRPr/>
          </a:p>
        </p:txBody>
      </p:sp>
      <p:sp>
        <p:nvSpPr>
          <p:cNvPr id="133" name="Google Shape;13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sz="1200">
                <a:solidFill>
                  <a:schemeClr val="dk1"/>
                </a:solidFill>
                <a:latin typeface="Calibri"/>
                <a:ea typeface="Calibri"/>
                <a:cs typeface="Calibri"/>
                <a:sym typeface="Calibri"/>
              </a:rPr>
              <a:t>Термин «регрессия» был введён в 1886 году антропологом Фрэнсисом Гальтоном при изучении статистических закономерностей наследственности роста. Повседневный опыт подсказывает, что в среднем рост взрослых детей тем больше, чем выше их родители. Однако Гальтон обнаружил, что сыновья очень высоких отцов часто имеют не столь высокий рост. Он собрал выборку данных по 928 парам отец-сын. Количественно зависимость неплохо описывалась линейной функцией y = 2/3x, где x — отклонение роста отца от среднего, y — отклонение роста сына от среднего. Гальтон назвал это явление «регрессией к посредственности», то есть к среднему значению в популяции. Термин регрессия — движение назад — намекал также на нестандартный для того времени ход исследования: сначала были собраны данные, затем по ним угадана модель зависимости, тогда как традиционно поступали наоборот: данные использовались лишь для проверки теоретических моделей. Это был один из первых случаев моделирования, основанного исключительно на данных. Позже термин, возникший в частной прикладной задаче, закрепился за широким классом методов восстановления зависимостей. Огромное количество регрессионных задач возникает в физических экспериментах, в промышленном производстве, в экономике. </a:t>
            </a:r>
            <a:endParaRPr/>
          </a:p>
          <a:p>
            <a:pPr indent="0" lvl="0" marL="0" rtl="0" algn="l">
              <a:spcBef>
                <a:spcPts val="0"/>
              </a:spcBef>
              <a:spcAft>
                <a:spcPts val="0"/>
              </a:spcAft>
              <a:buNone/>
            </a:pPr>
            <a:r>
              <a:t/>
            </a:r>
            <a:endParaRPr/>
          </a:p>
        </p:txBody>
      </p:sp>
      <p:sp>
        <p:nvSpPr>
          <p:cNvPr id="636" name="Google Shape;636;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1980-е годы Бум ИИ</a:t>
            </a:r>
            <a:endParaRPr/>
          </a:p>
          <a:p>
            <a:pPr indent="0" lvl="0" marL="0" rtl="0" algn="l">
              <a:spcBef>
                <a:spcPts val="0"/>
              </a:spcBef>
              <a:spcAft>
                <a:spcPts val="0"/>
              </a:spcAft>
              <a:buNone/>
            </a:pPr>
            <a:r>
              <a:rPr lang="ru-RU"/>
              <a:t>• Экспертные системы - системы с программируемыми правилами, призванными имитировать деятельность людей-экспертов.</a:t>
            </a:r>
            <a:endParaRPr/>
          </a:p>
          <a:p>
            <a:pPr indent="0" lvl="0" marL="0" rtl="0" algn="l">
              <a:spcBef>
                <a:spcPts val="0"/>
              </a:spcBef>
              <a:spcAft>
                <a:spcPts val="0"/>
              </a:spcAft>
              <a:buNone/>
            </a:pPr>
            <a:r>
              <a:rPr lang="ru-RU"/>
              <a:t>• Запуск на компьютерах-мейнфреймах специализированных языков программирования (например, LISP).</a:t>
            </a:r>
            <a:endParaRPr/>
          </a:p>
          <a:p>
            <a:pPr indent="0" lvl="0" marL="0" rtl="0" algn="l">
              <a:spcBef>
                <a:spcPts val="0"/>
              </a:spcBef>
              <a:spcAft>
                <a:spcPts val="0"/>
              </a:spcAft>
              <a:buNone/>
            </a:pPr>
            <a:r>
              <a:rPr lang="ru-RU"/>
              <a:t>• Появились первые широко используемые технологии ИИ, которые на пике интереса к ним использовались двумя третями компаний из списка «Fortune 500».</a:t>
            </a:r>
            <a:endParaRPr/>
          </a:p>
          <a:p>
            <a:pPr indent="0" lvl="0" marL="0" rtl="0" algn="l">
              <a:spcBef>
                <a:spcPts val="0"/>
              </a:spcBef>
              <a:spcAft>
                <a:spcPts val="0"/>
              </a:spcAft>
              <a:buNone/>
            </a:pPr>
            <a:r>
              <a:rPr lang="ru-RU"/>
              <a:t>• 1986: Разработан алгоритм обратного распространения ошибки (Backpropogation), способный обучать многослойные персептроны, что привело к новым успехам и интересу к исследованиям нейронных сетей.</a:t>
            </a:r>
            <a:endParaRPr/>
          </a:p>
        </p:txBody>
      </p:sp>
      <p:sp>
        <p:nvSpPr>
          <p:cNvPr id="140" name="Google Shape;14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RU"/>
              <a:t>атмосферные осадки – влажность – давление – температура</a:t>
            </a:r>
            <a:endParaRPr/>
          </a:p>
        </p:txBody>
      </p:sp>
      <p:sp>
        <p:nvSpPr>
          <p:cNvPr id="687" name="Google Shape;687;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sz="1200">
                <a:solidFill>
                  <a:schemeClr val="dk1"/>
                </a:solidFill>
                <a:latin typeface="Calibri"/>
                <a:ea typeface="Calibri"/>
                <a:cs typeface="Calibri"/>
                <a:sym typeface="Calibri"/>
              </a:rPr>
              <a:t>Задачи </a:t>
            </a:r>
            <a:r>
              <a:rPr b="1" i="1" lang="ru-RU" sz="1200">
                <a:solidFill>
                  <a:schemeClr val="dk1"/>
                </a:solidFill>
                <a:latin typeface="Calibri"/>
                <a:ea typeface="Calibri"/>
                <a:cs typeface="Calibri"/>
                <a:sym typeface="Calibri"/>
              </a:rPr>
              <a:t>кластеризации</a:t>
            </a:r>
            <a:r>
              <a:rPr lang="ru-RU" sz="1200">
                <a:solidFill>
                  <a:schemeClr val="dk1"/>
                </a:solidFill>
                <a:latin typeface="Calibri"/>
                <a:ea typeface="Calibri"/>
                <a:cs typeface="Calibri"/>
                <a:sym typeface="Calibri"/>
              </a:rPr>
              <a:t> (</a:t>
            </a:r>
            <a:r>
              <a:rPr i="1" lang="ru-RU" sz="1200">
                <a:solidFill>
                  <a:schemeClr val="dk1"/>
                </a:solidFill>
                <a:latin typeface="Calibri"/>
                <a:ea typeface="Calibri"/>
                <a:cs typeface="Calibri"/>
                <a:sym typeface="Calibri"/>
              </a:rPr>
              <a:t>clustering</a:t>
            </a:r>
            <a:r>
              <a:rPr lang="ru-RU" sz="1200">
                <a:solidFill>
                  <a:schemeClr val="dk1"/>
                </a:solidFill>
                <a:latin typeface="Calibri"/>
                <a:ea typeface="Calibri"/>
                <a:cs typeface="Calibri"/>
                <a:sym typeface="Calibri"/>
              </a:rPr>
              <a:t>) отличаются от классификации (</a:t>
            </a:r>
            <a:r>
              <a:rPr i="1" lang="ru-RU" sz="1200">
                <a:solidFill>
                  <a:schemeClr val="dk1"/>
                </a:solidFill>
                <a:latin typeface="Calibri"/>
                <a:ea typeface="Calibri"/>
                <a:cs typeface="Calibri"/>
                <a:sym typeface="Calibri"/>
              </a:rPr>
              <a:t>classification</a:t>
            </a:r>
            <a:r>
              <a:rPr lang="ru-RU" sz="1200">
                <a:solidFill>
                  <a:schemeClr val="dk1"/>
                </a:solidFill>
                <a:latin typeface="Calibri"/>
                <a:ea typeface="Calibri"/>
                <a:cs typeface="Calibri"/>
                <a:sym typeface="Calibri"/>
              </a:rPr>
              <a:t>) тем, что в них не задаются ответы yi = y∗(xi). Известны только сами объекты xi, и требуется разбить выборку на подмножества (кластеры) так, чтобы каждый кластер состоял из схожих объектов, а объекты разных кластеров существенно отличались. Для этого необходимо задавать функцию расстояния на множестве объектов. Число кластеров также может задаваться, но чаще требуется определить и его. </a:t>
            </a:r>
            <a:endParaRPr/>
          </a:p>
          <a:p>
            <a:pPr indent="0" lvl="0" marL="0" rtl="0" algn="l">
              <a:spcBef>
                <a:spcPts val="0"/>
              </a:spcBef>
              <a:spcAft>
                <a:spcPts val="0"/>
              </a:spcAft>
              <a:buNone/>
            </a:pPr>
            <a:r>
              <a:t/>
            </a:r>
            <a:endParaRPr/>
          </a:p>
        </p:txBody>
      </p:sp>
      <p:sp>
        <p:nvSpPr>
          <p:cNvPr id="718" name="Google Shape;718;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15" name="Shape 15"/>
        <p:cNvGrpSpPr/>
        <p:nvPr/>
      </p:nvGrpSpPr>
      <p:grpSpPr>
        <a:xfrm>
          <a:off x="0" y="0"/>
          <a:ext cx="0" cy="0"/>
          <a:chOff x="0" y="0"/>
          <a:chExt cx="0" cy="0"/>
        </a:xfrm>
      </p:grpSpPr>
      <p:sp>
        <p:nvSpPr>
          <p:cNvPr id="16" name="Google Shape;16;p139"/>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72" name="Shape 72"/>
        <p:cNvGrpSpPr/>
        <p:nvPr/>
      </p:nvGrpSpPr>
      <p:grpSpPr>
        <a:xfrm>
          <a:off x="0" y="0"/>
          <a:ext cx="0" cy="0"/>
          <a:chOff x="0" y="0"/>
          <a:chExt cx="0" cy="0"/>
        </a:xfrm>
      </p:grpSpPr>
      <p:sp>
        <p:nvSpPr>
          <p:cNvPr id="73" name="Google Shape;73;p14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4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4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4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4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78" name="Shape 78"/>
        <p:cNvGrpSpPr/>
        <p:nvPr/>
      </p:nvGrpSpPr>
      <p:grpSpPr>
        <a:xfrm>
          <a:off x="0" y="0"/>
          <a:ext cx="0" cy="0"/>
          <a:chOff x="0" y="0"/>
          <a:chExt cx="0" cy="0"/>
        </a:xfrm>
      </p:grpSpPr>
      <p:sp>
        <p:nvSpPr>
          <p:cNvPr id="79" name="Google Shape;79;p149"/>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9"/>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4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4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21" name="Shape 21"/>
        <p:cNvGrpSpPr/>
        <p:nvPr/>
      </p:nvGrpSpPr>
      <p:grpSpPr>
        <a:xfrm>
          <a:off x="0" y="0"/>
          <a:ext cx="0" cy="0"/>
          <a:chOff x="0" y="0"/>
          <a:chExt cx="0" cy="0"/>
        </a:xfrm>
      </p:grpSpPr>
      <p:sp>
        <p:nvSpPr>
          <p:cNvPr id="22" name="Google Shape;22;p14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4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27" name="Shape 27"/>
        <p:cNvGrpSpPr/>
        <p:nvPr/>
      </p:nvGrpSpPr>
      <p:grpSpPr>
        <a:xfrm>
          <a:off x="0" y="0"/>
          <a:ext cx="0" cy="0"/>
          <a:chOff x="0" y="0"/>
          <a:chExt cx="0" cy="0"/>
        </a:xfrm>
      </p:grpSpPr>
      <p:sp>
        <p:nvSpPr>
          <p:cNvPr id="28" name="Google Shape;28;p14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1"/>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41"/>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4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34" name="Shape 34"/>
        <p:cNvGrpSpPr/>
        <p:nvPr/>
      </p:nvGrpSpPr>
      <p:grpSpPr>
        <a:xfrm>
          <a:off x="0" y="0"/>
          <a:ext cx="0" cy="0"/>
          <a:chOff x="0" y="0"/>
          <a:chExt cx="0" cy="0"/>
        </a:xfrm>
      </p:grpSpPr>
      <p:sp>
        <p:nvSpPr>
          <p:cNvPr id="35" name="Google Shape;35;p14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4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4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38" name="Shape 38"/>
        <p:cNvGrpSpPr/>
        <p:nvPr/>
      </p:nvGrpSpPr>
      <p:grpSpPr>
        <a:xfrm>
          <a:off x="0" y="0"/>
          <a:ext cx="0" cy="0"/>
          <a:chOff x="0" y="0"/>
          <a:chExt cx="0" cy="0"/>
        </a:xfrm>
      </p:grpSpPr>
      <p:sp>
        <p:nvSpPr>
          <p:cNvPr id="39" name="Google Shape;39;p143"/>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43"/>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14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4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44" name="Shape 44"/>
        <p:cNvGrpSpPr/>
        <p:nvPr/>
      </p:nvGrpSpPr>
      <p:grpSpPr>
        <a:xfrm>
          <a:off x="0" y="0"/>
          <a:ext cx="0" cy="0"/>
          <a:chOff x="0" y="0"/>
          <a:chExt cx="0" cy="0"/>
        </a:xfrm>
      </p:grpSpPr>
      <p:sp>
        <p:nvSpPr>
          <p:cNvPr id="45" name="Google Shape;45;p144"/>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44"/>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44"/>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44"/>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44"/>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4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4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53" name="Shape 53"/>
        <p:cNvGrpSpPr/>
        <p:nvPr/>
      </p:nvGrpSpPr>
      <p:grpSpPr>
        <a:xfrm>
          <a:off x="0" y="0"/>
          <a:ext cx="0" cy="0"/>
          <a:chOff x="0" y="0"/>
          <a:chExt cx="0" cy="0"/>
        </a:xfrm>
      </p:grpSpPr>
      <p:sp>
        <p:nvSpPr>
          <p:cNvPr id="54" name="Google Shape;54;p14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4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58" name="Shape 58"/>
        <p:cNvGrpSpPr/>
        <p:nvPr/>
      </p:nvGrpSpPr>
      <p:grpSpPr>
        <a:xfrm>
          <a:off x="0" y="0"/>
          <a:ext cx="0" cy="0"/>
          <a:chOff x="0" y="0"/>
          <a:chExt cx="0" cy="0"/>
        </a:xfrm>
      </p:grpSpPr>
      <p:sp>
        <p:nvSpPr>
          <p:cNvPr id="59" name="Google Shape;59;p146"/>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6"/>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46"/>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4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4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65" name="Shape 65"/>
        <p:cNvGrpSpPr/>
        <p:nvPr/>
      </p:nvGrpSpPr>
      <p:grpSpPr>
        <a:xfrm>
          <a:off x="0" y="0"/>
          <a:ext cx="0" cy="0"/>
          <a:chOff x="0" y="0"/>
          <a:chExt cx="0" cy="0"/>
        </a:xfrm>
      </p:grpSpPr>
      <p:sp>
        <p:nvSpPr>
          <p:cNvPr id="66" name="Google Shape;66;p147"/>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47"/>
          <p:cNvSpPr/>
          <p:nvPr>
            <p:ph idx="2" type="pic"/>
          </p:nvPr>
        </p:nvSpPr>
        <p:spPr>
          <a:xfrm>
            <a:off x="3887391" y="987426"/>
            <a:ext cx="4629150" cy="4873625"/>
          </a:xfrm>
          <a:prstGeom prst="rect">
            <a:avLst/>
          </a:prstGeom>
          <a:noFill/>
          <a:ln>
            <a:noFill/>
          </a:ln>
        </p:spPr>
      </p:sp>
      <p:sp>
        <p:nvSpPr>
          <p:cNvPr id="68" name="Google Shape;68;p147"/>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4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4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3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3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0.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1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8.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1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8.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96.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9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5.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4.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7.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79.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83.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90.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6.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89.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9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95.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92.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99.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00.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98.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06.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03.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97.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02.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02.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s://developers.google.com/machine-learning/crash-course/" TargetMode="External"/><Relationship Id="rId4" Type="http://schemas.openxmlformats.org/officeDocument/2006/relationships/hyperlink" Target="https://developers.google.com/machine-learning/crash-course/" TargetMode="External"/><Relationship Id="rId5" Type="http://schemas.openxmlformats.org/officeDocument/2006/relationships/hyperlink" Target="https://www.coursera.org/learn/vvedenie-mashinnoe-obuchenie/home/welcome" TargetMode="External"/><Relationship Id="rId6" Type="http://schemas.openxmlformats.org/officeDocument/2006/relationships/hyperlink" Target="https://www.coursera.org/learn/machine-learning/home/welcome" TargetMode="External"/><Relationship Id="rId7" Type="http://schemas.openxmlformats.org/officeDocument/2006/relationships/hyperlink" Target="https://www.udemy.com/machinelearning/"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0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hyperlink" Target="https://software.intel.com/en-us/ai-academy/students/kits/machine-learning-501" TargetMode="External"/><Relationship Id="rId4" Type="http://schemas.openxmlformats.org/officeDocument/2006/relationships/hyperlink" Target="https://software.intel.com/en-us/ai-academy/students/kits/ai-501" TargetMode="External"/><Relationship Id="rId5" Type="http://schemas.openxmlformats.org/officeDocument/2006/relationships/hyperlink" Target="https://software.intel.com/en-us/ai-academy/students/kits/deep-learning-501" TargetMode="External"/><Relationship Id="rId6" Type="http://schemas.openxmlformats.org/officeDocument/2006/relationships/hyperlink" Target="https://bit.ly/1bCmE3Z"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hyperlink" Target="https://www.kdnuggets.com/2016/10/battle-data-science-venn-diagrams.html" TargetMode="External"/><Relationship Id="rId4" Type="http://schemas.openxmlformats.org/officeDocument/2006/relationships/hyperlink" Target="http://nirvacana.com/thoughts/2013/07/08/becoming-a-data-scientist/" TargetMode="External"/><Relationship Id="rId5" Type="http://schemas.openxmlformats.org/officeDocument/2006/relationships/hyperlink" Target="https://blog.udacity.com/2014/11/data-science-job-skills.html" TargetMode="External"/><Relationship Id="rId6" Type="http://schemas.openxmlformats.org/officeDocument/2006/relationships/hyperlink" Target="https://www.simplilearn.com/what-is-machine-learning-and-why-it-matters-article"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10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0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7.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9.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0.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8.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0.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0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0.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6.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7.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2.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3.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7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90000" y="90000"/>
            <a:ext cx="8964000" cy="3384000"/>
          </a:xfrm>
          <a:prstGeom prst="rect">
            <a:avLst/>
          </a:prstGeom>
          <a:solidFill>
            <a:schemeClr val="accent1"/>
          </a:solid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Calibri"/>
              <a:buNone/>
            </a:pPr>
            <a:r>
              <a:rPr lang="ru-RU">
                <a:solidFill>
                  <a:schemeClr val="lt1"/>
                </a:solidFill>
              </a:rPr>
              <a:t>What is AI, ML, DL, DS?</a:t>
            </a:r>
            <a:br>
              <a:rPr lang="ru-RU">
                <a:solidFill>
                  <a:schemeClr val="lt1"/>
                </a:solidFill>
              </a:rPr>
            </a:br>
            <a:endParaRPr>
              <a:solidFill>
                <a:schemeClr val="lt1"/>
              </a:solidFill>
            </a:endParaRPr>
          </a:p>
        </p:txBody>
      </p:sp>
      <p:sp>
        <p:nvSpPr>
          <p:cNvPr id="89" name="Google Shape;89;p1"/>
          <p:cNvSpPr txBox="1"/>
          <p:nvPr>
            <p:ph idx="1" type="subTitle"/>
          </p:nvPr>
        </p:nvSpPr>
        <p:spPr>
          <a:xfrm>
            <a:off x="90000" y="3600000"/>
            <a:ext cx="8964000" cy="32040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solidFill>
                <a:schemeClr val="lt1"/>
              </a:solidFill>
            </a:endParaRPr>
          </a:p>
          <a:p>
            <a:pPr indent="0" lvl="0" marL="0" rtl="0" algn="l">
              <a:lnSpc>
                <a:spcPct val="90000"/>
              </a:lnSpc>
              <a:spcBef>
                <a:spcPts val="1000"/>
              </a:spcBef>
              <a:spcAft>
                <a:spcPts val="0"/>
              </a:spcAft>
              <a:buClr>
                <a:schemeClr val="lt1"/>
              </a:buClr>
              <a:buSzPts val="2400"/>
              <a:buNone/>
            </a:pPr>
            <a:r>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History</a:t>
            </a:r>
            <a:endParaRPr>
              <a:solidFill>
                <a:schemeClr val="lt1"/>
              </a:solidFill>
            </a:endParaRPr>
          </a:p>
        </p:txBody>
      </p:sp>
      <p:pic>
        <p:nvPicPr>
          <p:cNvPr id="150" name="Google Shape;150;p10"/>
          <p:cNvPicPr preferRelativeResize="0"/>
          <p:nvPr>
            <p:ph idx="1" type="body"/>
          </p:nvPr>
        </p:nvPicPr>
        <p:blipFill rotWithShape="1">
          <a:blip r:embed="rId3">
            <a:alphaModFix/>
          </a:blip>
          <a:srcRect b="22101" l="4852" r="4852" t="17139"/>
          <a:stretch/>
        </p:blipFill>
        <p:spPr>
          <a:xfrm>
            <a:off x="90000" y="1800000"/>
            <a:ext cx="8964000" cy="4661280"/>
          </a:xfrm>
          <a:prstGeom prst="rect">
            <a:avLst/>
          </a:prstGeom>
          <a:solidFill>
            <a:schemeClr val="accent1"/>
          </a:solid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Clustering (example 1)</a:t>
            </a:r>
            <a:endParaRPr>
              <a:solidFill>
                <a:schemeClr val="lt1"/>
              </a:solidFill>
            </a:endParaRPr>
          </a:p>
        </p:txBody>
      </p:sp>
      <p:pic>
        <p:nvPicPr>
          <p:cNvPr id="746" name="Google Shape;746;p100"/>
          <p:cNvPicPr preferRelativeResize="0"/>
          <p:nvPr>
            <p:ph idx="1" type="body"/>
          </p:nvPr>
        </p:nvPicPr>
        <p:blipFill rotWithShape="1">
          <a:blip r:embed="rId3">
            <a:alphaModFix/>
          </a:blip>
          <a:srcRect b="8000" l="0" r="0" t="0"/>
          <a:stretch/>
        </p:blipFill>
        <p:spPr>
          <a:xfrm>
            <a:off x="89999" y="1799999"/>
            <a:ext cx="8964000" cy="4627392"/>
          </a:xfrm>
          <a:prstGeom prst="rect">
            <a:avLst/>
          </a:prstGeom>
          <a:solidFill>
            <a:schemeClr val="accent1"/>
          </a:solid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Clustering (example 2)</a:t>
            </a:r>
            <a:endParaRPr>
              <a:solidFill>
                <a:schemeClr val="lt1"/>
              </a:solidFill>
            </a:endParaRPr>
          </a:p>
        </p:txBody>
      </p:sp>
      <p:pic>
        <p:nvPicPr>
          <p:cNvPr id="752" name="Google Shape;752;p101"/>
          <p:cNvPicPr preferRelativeResize="0"/>
          <p:nvPr/>
        </p:nvPicPr>
        <p:blipFill rotWithShape="1">
          <a:blip r:embed="rId3">
            <a:alphaModFix/>
          </a:blip>
          <a:srcRect b="0" l="0" r="0" t="0"/>
          <a:stretch/>
        </p:blipFill>
        <p:spPr>
          <a:xfrm>
            <a:off x="90000" y="1799922"/>
            <a:ext cx="8964000" cy="4617748"/>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2"/>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Clustering (graphical representation)</a:t>
            </a:r>
            <a:endParaRPr>
              <a:solidFill>
                <a:schemeClr val="lt1"/>
              </a:solidFill>
            </a:endParaRPr>
          </a:p>
        </p:txBody>
      </p:sp>
      <p:pic>
        <p:nvPicPr>
          <p:cNvPr id="758" name="Google Shape;758;p102"/>
          <p:cNvPicPr preferRelativeResize="0"/>
          <p:nvPr/>
        </p:nvPicPr>
        <p:blipFill rotWithShape="1">
          <a:blip r:embed="rId3">
            <a:alphaModFix/>
          </a:blip>
          <a:srcRect b="0" l="0" r="0" t="0"/>
          <a:stretch/>
        </p:blipFill>
        <p:spPr>
          <a:xfrm>
            <a:off x="1980000" y="1799922"/>
            <a:ext cx="5245848" cy="4968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3"/>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Types of Unsupervised Learning</a:t>
            </a:r>
            <a:endParaRPr>
              <a:solidFill>
                <a:schemeClr val="lt1"/>
              </a:solidFill>
            </a:endParaRPr>
          </a:p>
        </p:txBody>
      </p:sp>
      <p:pic>
        <p:nvPicPr>
          <p:cNvPr id="764" name="Google Shape;764;p103"/>
          <p:cNvPicPr preferRelativeResize="0"/>
          <p:nvPr>
            <p:ph idx="1" type="body"/>
          </p:nvPr>
        </p:nvPicPr>
        <p:blipFill rotWithShape="1">
          <a:blip r:embed="rId3">
            <a:alphaModFix/>
          </a:blip>
          <a:srcRect b="8197" l="0" r="0" t="0"/>
          <a:stretch/>
        </p:blipFill>
        <p:spPr>
          <a:xfrm>
            <a:off x="90000" y="1799999"/>
            <a:ext cx="8964000" cy="4617417"/>
          </a:xfrm>
          <a:prstGeom prst="rect">
            <a:avLst/>
          </a:prstGeom>
          <a:solidFill>
            <a:schemeClr val="accent1"/>
          </a:solidFill>
          <a:ln>
            <a:noFill/>
          </a:ln>
        </p:spPr>
      </p:pic>
      <p:sp>
        <p:nvSpPr>
          <p:cNvPr id="765" name="Google Shape;765;p103"/>
          <p:cNvSpPr/>
          <p:nvPr/>
        </p:nvSpPr>
        <p:spPr>
          <a:xfrm>
            <a:off x="905256" y="4270248"/>
            <a:ext cx="7333488" cy="978408"/>
          </a:xfrm>
          <a:prstGeom prst="frame">
            <a:avLst>
              <a:gd fmla="val 12500" name="adj1"/>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Dimensionality Reduction (graphical representation)</a:t>
            </a:r>
            <a:endParaRPr>
              <a:solidFill>
                <a:schemeClr val="lt1"/>
              </a:solidFill>
            </a:endParaRPr>
          </a:p>
        </p:txBody>
      </p:sp>
      <p:pic>
        <p:nvPicPr>
          <p:cNvPr id="771" name="Google Shape;771;p104"/>
          <p:cNvPicPr preferRelativeResize="0"/>
          <p:nvPr/>
        </p:nvPicPr>
        <p:blipFill rotWithShape="1">
          <a:blip r:embed="rId3">
            <a:alphaModFix/>
          </a:blip>
          <a:srcRect b="0" l="0" r="0" t="0"/>
          <a:stretch/>
        </p:blipFill>
        <p:spPr>
          <a:xfrm>
            <a:off x="90000" y="1799999"/>
            <a:ext cx="8964000" cy="348902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05"/>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Unsupervised Learning Overview</a:t>
            </a:r>
            <a:endParaRPr>
              <a:solidFill>
                <a:schemeClr val="lt1"/>
              </a:solidFill>
            </a:endParaRPr>
          </a:p>
        </p:txBody>
      </p:sp>
      <p:pic>
        <p:nvPicPr>
          <p:cNvPr id="777" name="Google Shape;777;p105"/>
          <p:cNvPicPr preferRelativeResize="0"/>
          <p:nvPr>
            <p:ph idx="1" type="body"/>
          </p:nvPr>
        </p:nvPicPr>
        <p:blipFill rotWithShape="1">
          <a:blip r:embed="rId3">
            <a:alphaModFix/>
          </a:blip>
          <a:srcRect b="8000" l="0" r="0" t="0"/>
          <a:stretch/>
        </p:blipFill>
        <p:spPr>
          <a:xfrm>
            <a:off x="90000" y="1799999"/>
            <a:ext cx="8964000" cy="4627392"/>
          </a:xfrm>
          <a:prstGeom prst="rect">
            <a:avLst/>
          </a:prstGeom>
          <a:solidFill>
            <a:schemeClr val="accent1"/>
          </a:solid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0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Clustering: Finding Distinct Groups</a:t>
            </a:r>
            <a:endParaRPr>
              <a:solidFill>
                <a:schemeClr val="lt1"/>
              </a:solidFill>
            </a:endParaRPr>
          </a:p>
        </p:txBody>
      </p:sp>
      <p:pic>
        <p:nvPicPr>
          <p:cNvPr id="783" name="Google Shape;783;p106"/>
          <p:cNvPicPr preferRelativeResize="0"/>
          <p:nvPr>
            <p:ph idx="1" type="body"/>
          </p:nvPr>
        </p:nvPicPr>
        <p:blipFill rotWithShape="1">
          <a:blip r:embed="rId3">
            <a:alphaModFix/>
          </a:blip>
          <a:srcRect b="8197" l="0" r="0" t="0"/>
          <a:stretch/>
        </p:blipFill>
        <p:spPr>
          <a:xfrm>
            <a:off x="89999" y="1799999"/>
            <a:ext cx="8964000" cy="4617418"/>
          </a:xfrm>
          <a:prstGeom prst="rect">
            <a:avLst/>
          </a:prstGeom>
          <a:solidFill>
            <a:schemeClr val="accent1"/>
          </a:solid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Dimensionality Reduction: Simplifying Structure</a:t>
            </a:r>
            <a:endParaRPr>
              <a:solidFill>
                <a:schemeClr val="lt1"/>
              </a:solidFill>
            </a:endParaRPr>
          </a:p>
        </p:txBody>
      </p:sp>
      <p:pic>
        <p:nvPicPr>
          <p:cNvPr id="789" name="Google Shape;789;p107"/>
          <p:cNvPicPr preferRelativeResize="0"/>
          <p:nvPr>
            <p:ph idx="1" type="body"/>
          </p:nvPr>
        </p:nvPicPr>
        <p:blipFill rotWithShape="1">
          <a:blip r:embed="rId3">
            <a:alphaModFix/>
          </a:blip>
          <a:srcRect b="8000" l="0" r="0" t="0"/>
          <a:stretch/>
        </p:blipFill>
        <p:spPr>
          <a:xfrm>
            <a:off x="89999" y="1799999"/>
            <a:ext cx="8964000" cy="4627392"/>
          </a:xfrm>
          <a:prstGeom prst="rect">
            <a:avLst/>
          </a:prstGeom>
          <a:solidFill>
            <a:schemeClr val="accent1"/>
          </a:solid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8"/>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br>
            <a:r>
              <a:rPr lang="ru-RU" sz="3200">
                <a:solidFill>
                  <a:schemeClr val="lt1"/>
                </a:solidFill>
              </a:rPr>
              <a:t>Types of Machine Learning</a:t>
            </a:r>
            <a:endParaRPr>
              <a:solidFill>
                <a:schemeClr val="lt1"/>
              </a:solidFill>
            </a:endParaRPr>
          </a:p>
        </p:txBody>
      </p:sp>
      <p:pic>
        <p:nvPicPr>
          <p:cNvPr id="796" name="Google Shape;796;p108"/>
          <p:cNvPicPr preferRelativeResize="0"/>
          <p:nvPr>
            <p:ph idx="1" type="body"/>
          </p:nvPr>
        </p:nvPicPr>
        <p:blipFill rotWithShape="1">
          <a:blip r:embed="rId3">
            <a:alphaModFix/>
          </a:blip>
          <a:srcRect b="63353" l="0" r="0" t="4"/>
          <a:stretch/>
        </p:blipFill>
        <p:spPr>
          <a:xfrm>
            <a:off x="89997" y="1799999"/>
            <a:ext cx="8964000" cy="4500000"/>
          </a:xfrm>
          <a:prstGeom prst="rect">
            <a:avLst/>
          </a:prstGeom>
          <a:solidFill>
            <a:schemeClr val="accent1"/>
          </a:solid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09"/>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br>
            <a:r>
              <a:rPr lang="ru-RU" sz="3200">
                <a:solidFill>
                  <a:schemeClr val="lt1"/>
                </a:solidFill>
              </a:rPr>
              <a:t>Reinforcement Learning</a:t>
            </a:r>
            <a:endParaRPr>
              <a:solidFill>
                <a:schemeClr val="lt1"/>
              </a:solidFill>
            </a:endParaRPr>
          </a:p>
        </p:txBody>
      </p:sp>
      <p:pic>
        <p:nvPicPr>
          <p:cNvPr id="802" name="Google Shape;802;p109"/>
          <p:cNvPicPr preferRelativeResize="0"/>
          <p:nvPr>
            <p:ph idx="1" type="body"/>
          </p:nvPr>
        </p:nvPicPr>
        <p:blipFill rotWithShape="1">
          <a:blip r:embed="rId3">
            <a:alphaModFix/>
          </a:blip>
          <a:srcRect b="0" l="0" r="0" t="0"/>
          <a:stretch/>
        </p:blipFill>
        <p:spPr>
          <a:xfrm>
            <a:off x="89997" y="2367337"/>
            <a:ext cx="8964000" cy="3365324"/>
          </a:xfrm>
          <a:prstGeom prst="rect">
            <a:avLst/>
          </a:prstGeom>
          <a:solidFill>
            <a:schemeClr val="accent1"/>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History</a:t>
            </a:r>
            <a:endParaRPr>
              <a:solidFill>
                <a:schemeClr val="lt1"/>
              </a:solidFill>
            </a:endParaRPr>
          </a:p>
        </p:txBody>
      </p:sp>
      <p:pic>
        <p:nvPicPr>
          <p:cNvPr id="157" name="Google Shape;157;p11"/>
          <p:cNvPicPr preferRelativeResize="0"/>
          <p:nvPr>
            <p:ph idx="1" type="body"/>
          </p:nvPr>
        </p:nvPicPr>
        <p:blipFill rotWithShape="1">
          <a:blip r:embed="rId3">
            <a:alphaModFix/>
          </a:blip>
          <a:srcRect b="22003" l="5238" r="4642" t="16980"/>
          <a:stretch/>
        </p:blipFill>
        <p:spPr>
          <a:xfrm>
            <a:off x="90000" y="1800000"/>
            <a:ext cx="8964000" cy="4689732"/>
          </a:xfrm>
          <a:prstGeom prst="rect">
            <a:avLst/>
          </a:prstGeom>
          <a:solidFill>
            <a:schemeClr val="accent1"/>
          </a:solid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1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br>
            <a:r>
              <a:rPr lang="ru-RU" sz="3200">
                <a:solidFill>
                  <a:schemeClr val="lt1"/>
                </a:solidFill>
              </a:rPr>
              <a:t>Types of Machine Learning</a:t>
            </a:r>
            <a:endParaRPr>
              <a:solidFill>
                <a:schemeClr val="lt1"/>
              </a:solidFill>
            </a:endParaRPr>
          </a:p>
        </p:txBody>
      </p:sp>
      <p:pic>
        <p:nvPicPr>
          <p:cNvPr id="809" name="Google Shape;809;p110"/>
          <p:cNvPicPr preferRelativeResize="0"/>
          <p:nvPr>
            <p:ph idx="1" type="body"/>
          </p:nvPr>
        </p:nvPicPr>
        <p:blipFill rotWithShape="1">
          <a:blip r:embed="rId3">
            <a:alphaModFix/>
          </a:blip>
          <a:srcRect b="0" l="0" r="0" t="0"/>
          <a:stretch/>
        </p:blipFill>
        <p:spPr>
          <a:xfrm>
            <a:off x="89997" y="1800000"/>
            <a:ext cx="8964000" cy="3909763"/>
          </a:xfrm>
          <a:prstGeom prst="rect">
            <a:avLst/>
          </a:prstGeom>
          <a:solidFill>
            <a:schemeClr val="accent1"/>
          </a:solid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br>
            <a:r>
              <a:rPr lang="ru-RU" sz="3200">
                <a:solidFill>
                  <a:schemeClr val="lt1"/>
                </a:solidFill>
              </a:rPr>
              <a:t>Supervised Learning</a:t>
            </a:r>
            <a:endParaRPr>
              <a:solidFill>
                <a:schemeClr val="lt1"/>
              </a:solidFill>
            </a:endParaRPr>
          </a:p>
        </p:txBody>
      </p:sp>
      <p:pic>
        <p:nvPicPr>
          <p:cNvPr id="815" name="Google Shape;815;p111"/>
          <p:cNvPicPr preferRelativeResize="0"/>
          <p:nvPr>
            <p:ph idx="1" type="body"/>
          </p:nvPr>
        </p:nvPicPr>
        <p:blipFill rotWithShape="1">
          <a:blip r:embed="rId3">
            <a:alphaModFix/>
          </a:blip>
          <a:srcRect b="0" l="0" r="0" t="0"/>
          <a:stretch/>
        </p:blipFill>
        <p:spPr>
          <a:xfrm>
            <a:off x="89999" y="1799993"/>
            <a:ext cx="8964000" cy="4555473"/>
          </a:xfrm>
          <a:prstGeom prst="rect">
            <a:avLst/>
          </a:prstGeom>
          <a:solidFill>
            <a:schemeClr val="accent1"/>
          </a:solid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12"/>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br>
            <a:r>
              <a:rPr lang="ru-RU" sz="3200">
                <a:solidFill>
                  <a:schemeClr val="lt1"/>
                </a:solidFill>
              </a:rPr>
              <a:t>Unsupervised Learning</a:t>
            </a:r>
            <a:endParaRPr>
              <a:solidFill>
                <a:schemeClr val="lt1"/>
              </a:solidFill>
            </a:endParaRPr>
          </a:p>
        </p:txBody>
      </p:sp>
      <p:pic>
        <p:nvPicPr>
          <p:cNvPr id="821" name="Google Shape;821;p112"/>
          <p:cNvPicPr preferRelativeResize="0"/>
          <p:nvPr>
            <p:ph idx="1" type="body"/>
          </p:nvPr>
        </p:nvPicPr>
        <p:blipFill rotWithShape="1">
          <a:blip r:embed="rId3">
            <a:alphaModFix/>
          </a:blip>
          <a:srcRect b="0" l="0" r="0" t="0"/>
          <a:stretch/>
        </p:blipFill>
        <p:spPr>
          <a:xfrm>
            <a:off x="90001" y="1799993"/>
            <a:ext cx="8963995" cy="4555473"/>
          </a:xfrm>
          <a:prstGeom prst="rect">
            <a:avLst/>
          </a:prstGeom>
          <a:solidFill>
            <a:schemeClr val="accent1"/>
          </a:solid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3"/>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br>
            <a:r>
              <a:rPr lang="ru-RU" sz="3200">
                <a:solidFill>
                  <a:schemeClr val="lt1"/>
                </a:solidFill>
              </a:rPr>
              <a:t>Semi-Supervised Learning</a:t>
            </a:r>
            <a:endParaRPr>
              <a:solidFill>
                <a:schemeClr val="lt1"/>
              </a:solidFill>
            </a:endParaRPr>
          </a:p>
        </p:txBody>
      </p:sp>
      <p:pic>
        <p:nvPicPr>
          <p:cNvPr id="827" name="Google Shape;827;p113"/>
          <p:cNvPicPr preferRelativeResize="0"/>
          <p:nvPr>
            <p:ph idx="1" type="body"/>
          </p:nvPr>
        </p:nvPicPr>
        <p:blipFill rotWithShape="1">
          <a:blip r:embed="rId3">
            <a:alphaModFix/>
          </a:blip>
          <a:srcRect b="0" l="0" r="0" t="0"/>
          <a:stretch/>
        </p:blipFill>
        <p:spPr>
          <a:xfrm>
            <a:off x="90001" y="1799993"/>
            <a:ext cx="8963995" cy="4555472"/>
          </a:xfrm>
          <a:prstGeom prst="rect">
            <a:avLst/>
          </a:prstGeom>
          <a:solidFill>
            <a:schemeClr val="accent1"/>
          </a:solid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br>
            <a:r>
              <a:rPr lang="ru-RU" sz="3200">
                <a:solidFill>
                  <a:schemeClr val="lt1"/>
                </a:solidFill>
              </a:rPr>
              <a:t>Reinforcement Learning</a:t>
            </a:r>
            <a:endParaRPr>
              <a:solidFill>
                <a:schemeClr val="lt1"/>
              </a:solidFill>
            </a:endParaRPr>
          </a:p>
        </p:txBody>
      </p:sp>
      <p:pic>
        <p:nvPicPr>
          <p:cNvPr id="833" name="Google Shape;833;p114"/>
          <p:cNvPicPr preferRelativeResize="0"/>
          <p:nvPr>
            <p:ph idx="1" type="body"/>
          </p:nvPr>
        </p:nvPicPr>
        <p:blipFill rotWithShape="1">
          <a:blip r:embed="rId3">
            <a:alphaModFix/>
          </a:blip>
          <a:srcRect b="0" l="0" r="0" t="0"/>
          <a:stretch/>
        </p:blipFill>
        <p:spPr>
          <a:xfrm>
            <a:off x="90002" y="1799993"/>
            <a:ext cx="8963993" cy="4555472"/>
          </a:xfrm>
          <a:prstGeom prst="rect">
            <a:avLst/>
          </a:prstGeom>
          <a:solidFill>
            <a:schemeClr val="accent1"/>
          </a:solid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5"/>
          <p:cNvSpPr txBox="1"/>
          <p:nvPr>
            <p:ph type="title"/>
          </p:nvPr>
        </p:nvSpPr>
        <p:spPr>
          <a:xfrm>
            <a:off x="90000" y="90000"/>
            <a:ext cx="8964000" cy="1585493"/>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План</a:t>
            </a:r>
            <a:endParaRPr>
              <a:solidFill>
                <a:schemeClr val="lt1"/>
              </a:solidFill>
            </a:endParaRPr>
          </a:p>
        </p:txBody>
      </p:sp>
      <p:sp>
        <p:nvSpPr>
          <p:cNvPr id="839" name="Google Shape;839;p115"/>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AI, ML, DL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При чём здесь Big Data?</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Data Science и чем занимается Data Scientist?</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Сферы приложения</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Словарь терминов</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Типы задач</a:t>
            </a:r>
            <a:endParaRPr>
              <a:solidFill>
                <a:schemeClr val="lt1"/>
              </a:solidFill>
            </a:endParaRPr>
          </a:p>
          <a:p>
            <a:pPr indent="-228600" lvl="0" marL="228600" rtl="0" algn="l">
              <a:lnSpc>
                <a:spcPct val="90000"/>
              </a:lnSpc>
              <a:spcBef>
                <a:spcPts val="1000"/>
              </a:spcBef>
              <a:spcAft>
                <a:spcPts val="0"/>
              </a:spcAft>
              <a:buClr>
                <a:srgbClr val="FFFF00"/>
              </a:buClr>
              <a:buSzPts val="2800"/>
              <a:buChar char="•"/>
            </a:pPr>
            <a:r>
              <a:rPr lang="ru-RU">
                <a:solidFill>
                  <a:srgbClr val="FFFF00"/>
                </a:solidFill>
              </a:rPr>
              <a:t>ML. Примеры прикладных задач</a:t>
            </a:r>
            <a:endParaRPr>
              <a:solidFill>
                <a:srgbClr val="FFFF00"/>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 чего начать</a:t>
            </a:r>
            <a:endParaRPr>
              <a:solidFill>
                <a:schemeClr val="lt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846" name="Google Shape;846;p116"/>
          <p:cNvPicPr preferRelativeResize="0"/>
          <p:nvPr>
            <p:ph idx="1" type="body"/>
          </p:nvPr>
        </p:nvPicPr>
        <p:blipFill rotWithShape="1">
          <a:blip r:embed="rId3">
            <a:alphaModFix/>
          </a:blip>
          <a:srcRect b="4098" l="-1" r="-1" t="8581"/>
          <a:stretch/>
        </p:blipFill>
        <p:spPr>
          <a:xfrm>
            <a:off x="720000" y="1799982"/>
            <a:ext cx="7599600" cy="4967885"/>
          </a:xfrm>
          <a:prstGeom prst="rect">
            <a:avLst/>
          </a:prstGeom>
          <a:solidFill>
            <a:schemeClr val="accent1"/>
          </a:solid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1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853" name="Google Shape;853;p117"/>
          <p:cNvPicPr preferRelativeResize="0"/>
          <p:nvPr>
            <p:ph idx="1" type="body"/>
          </p:nvPr>
        </p:nvPicPr>
        <p:blipFill rotWithShape="1">
          <a:blip r:embed="rId3">
            <a:alphaModFix/>
          </a:blip>
          <a:srcRect b="3621" l="0" r="0" t="8701"/>
          <a:stretch/>
        </p:blipFill>
        <p:spPr>
          <a:xfrm>
            <a:off x="720000" y="1800000"/>
            <a:ext cx="7568415" cy="4968000"/>
          </a:xfrm>
          <a:prstGeom prst="rect">
            <a:avLst/>
          </a:prstGeom>
          <a:solidFill>
            <a:schemeClr val="accent1"/>
          </a:solid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8"/>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860" name="Google Shape;860;p118"/>
          <p:cNvPicPr preferRelativeResize="0"/>
          <p:nvPr>
            <p:ph idx="1" type="body"/>
          </p:nvPr>
        </p:nvPicPr>
        <p:blipFill rotWithShape="1">
          <a:blip r:embed="rId3">
            <a:alphaModFix/>
          </a:blip>
          <a:srcRect b="4346" l="-1" r="21" t="8699"/>
          <a:stretch/>
        </p:blipFill>
        <p:spPr>
          <a:xfrm>
            <a:off x="720000" y="1800000"/>
            <a:ext cx="7630020" cy="4968000"/>
          </a:xfrm>
          <a:prstGeom prst="rect">
            <a:avLst/>
          </a:prstGeom>
          <a:solidFill>
            <a:schemeClr val="accent1"/>
          </a:solid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19"/>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867" name="Google Shape;867;p119"/>
          <p:cNvPicPr preferRelativeResize="0"/>
          <p:nvPr>
            <p:ph idx="1" type="body"/>
          </p:nvPr>
        </p:nvPicPr>
        <p:blipFill rotWithShape="1">
          <a:blip r:embed="rId3">
            <a:alphaModFix/>
          </a:blip>
          <a:srcRect b="4346" l="0" r="0" t="8699"/>
          <a:stretch/>
        </p:blipFill>
        <p:spPr>
          <a:xfrm>
            <a:off x="720000" y="1800000"/>
            <a:ext cx="7631657" cy="4968000"/>
          </a:xfrm>
          <a:prstGeom prst="rect">
            <a:avLst/>
          </a:prstGeom>
          <a:solidFill>
            <a:schemeClr val="accent1"/>
          </a:solid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2"/>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 </a:t>
            </a:r>
            <a:br>
              <a:rPr lang="ru-RU">
                <a:solidFill>
                  <a:schemeClr val="lt1"/>
                </a:solidFill>
              </a:rPr>
            </a:br>
            <a:r>
              <a:rPr lang="ru-RU" sz="3200">
                <a:solidFill>
                  <a:schemeClr val="lt1"/>
                </a:solidFill>
              </a:rPr>
              <a:t>History</a:t>
            </a:r>
            <a:endParaRPr>
              <a:solidFill>
                <a:schemeClr val="lt1"/>
              </a:solidFill>
            </a:endParaRPr>
          </a:p>
        </p:txBody>
      </p:sp>
      <p:pic>
        <p:nvPicPr>
          <p:cNvPr id="164" name="Google Shape;164;p12"/>
          <p:cNvPicPr preferRelativeResize="0"/>
          <p:nvPr>
            <p:ph idx="1" type="body"/>
          </p:nvPr>
        </p:nvPicPr>
        <p:blipFill rotWithShape="1">
          <a:blip r:embed="rId3">
            <a:alphaModFix/>
          </a:blip>
          <a:srcRect b="22462" l="4918" r="4919" t="16892"/>
          <a:stretch/>
        </p:blipFill>
        <p:spPr>
          <a:xfrm>
            <a:off x="90000" y="1799952"/>
            <a:ext cx="8964000" cy="4658967"/>
          </a:xfrm>
          <a:prstGeom prst="rect">
            <a:avLst/>
          </a:prstGeom>
          <a:solidFill>
            <a:schemeClr val="accent1"/>
          </a:solid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2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874" name="Google Shape;874;p120"/>
          <p:cNvPicPr preferRelativeResize="0"/>
          <p:nvPr>
            <p:ph idx="1" type="body"/>
          </p:nvPr>
        </p:nvPicPr>
        <p:blipFill rotWithShape="1">
          <a:blip r:embed="rId3">
            <a:alphaModFix/>
          </a:blip>
          <a:srcRect b="4346" l="0" r="0" t="8699"/>
          <a:stretch/>
        </p:blipFill>
        <p:spPr>
          <a:xfrm>
            <a:off x="720000" y="1800000"/>
            <a:ext cx="7631657" cy="4968000"/>
          </a:xfrm>
          <a:prstGeom prst="rect">
            <a:avLst/>
          </a:prstGeom>
          <a:solidFill>
            <a:schemeClr val="accent1"/>
          </a:solid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2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881" name="Google Shape;881;p121"/>
          <p:cNvPicPr preferRelativeResize="0"/>
          <p:nvPr>
            <p:ph idx="1" type="body"/>
          </p:nvPr>
        </p:nvPicPr>
        <p:blipFill rotWithShape="1">
          <a:blip r:embed="rId3">
            <a:alphaModFix/>
          </a:blip>
          <a:srcRect b="4346" l="0" r="0" t="8699"/>
          <a:stretch/>
        </p:blipFill>
        <p:spPr>
          <a:xfrm>
            <a:off x="720000" y="1800000"/>
            <a:ext cx="7631657" cy="4968000"/>
          </a:xfrm>
          <a:prstGeom prst="rect">
            <a:avLst/>
          </a:prstGeom>
          <a:solidFill>
            <a:schemeClr val="accent1"/>
          </a:solid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22"/>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888" name="Google Shape;888;p122"/>
          <p:cNvPicPr preferRelativeResize="0"/>
          <p:nvPr>
            <p:ph idx="1" type="body"/>
          </p:nvPr>
        </p:nvPicPr>
        <p:blipFill rotWithShape="1">
          <a:blip r:embed="rId3">
            <a:alphaModFix/>
          </a:blip>
          <a:srcRect b="4346" l="0" r="0" t="8699"/>
          <a:stretch/>
        </p:blipFill>
        <p:spPr>
          <a:xfrm>
            <a:off x="720000" y="1800000"/>
            <a:ext cx="7631657" cy="4968000"/>
          </a:xfrm>
          <a:prstGeom prst="rect">
            <a:avLst/>
          </a:prstGeom>
          <a:solidFill>
            <a:schemeClr val="accent1"/>
          </a:solid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23"/>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895" name="Google Shape;895;p123"/>
          <p:cNvPicPr preferRelativeResize="0"/>
          <p:nvPr>
            <p:ph idx="1" type="body"/>
          </p:nvPr>
        </p:nvPicPr>
        <p:blipFill rotWithShape="1">
          <a:blip r:embed="rId3">
            <a:alphaModFix/>
          </a:blip>
          <a:srcRect b="4346" l="0" r="0" t="8699"/>
          <a:stretch/>
        </p:blipFill>
        <p:spPr>
          <a:xfrm>
            <a:off x="720000" y="1800000"/>
            <a:ext cx="7631657" cy="4968000"/>
          </a:xfrm>
          <a:prstGeom prst="rect">
            <a:avLst/>
          </a:prstGeom>
          <a:solidFill>
            <a:schemeClr val="accent1"/>
          </a:solid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2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902" name="Google Shape;902;p124"/>
          <p:cNvPicPr preferRelativeResize="0"/>
          <p:nvPr>
            <p:ph idx="1" type="body"/>
          </p:nvPr>
        </p:nvPicPr>
        <p:blipFill rotWithShape="1">
          <a:blip r:embed="rId3">
            <a:alphaModFix/>
          </a:blip>
          <a:srcRect b="4346" l="0" r="0" t="8699"/>
          <a:stretch/>
        </p:blipFill>
        <p:spPr>
          <a:xfrm>
            <a:off x="720000" y="1800000"/>
            <a:ext cx="7631657" cy="4968000"/>
          </a:xfrm>
          <a:prstGeom prst="rect">
            <a:avLst/>
          </a:prstGeom>
          <a:solidFill>
            <a:schemeClr val="accent1"/>
          </a:solid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25"/>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909" name="Google Shape;909;p125"/>
          <p:cNvPicPr preferRelativeResize="0"/>
          <p:nvPr>
            <p:ph idx="1" type="body"/>
          </p:nvPr>
        </p:nvPicPr>
        <p:blipFill rotWithShape="1">
          <a:blip r:embed="rId3">
            <a:alphaModFix/>
          </a:blip>
          <a:srcRect b="4346" l="0" r="0" t="8699"/>
          <a:stretch/>
        </p:blipFill>
        <p:spPr>
          <a:xfrm>
            <a:off x="720000" y="1800000"/>
            <a:ext cx="7631657" cy="4968000"/>
          </a:xfrm>
          <a:prstGeom prst="rect">
            <a:avLst/>
          </a:prstGeom>
          <a:solidFill>
            <a:schemeClr val="accent1"/>
          </a:solid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2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916" name="Google Shape;916;p126"/>
          <p:cNvPicPr preferRelativeResize="0"/>
          <p:nvPr>
            <p:ph idx="1" type="body"/>
          </p:nvPr>
        </p:nvPicPr>
        <p:blipFill rotWithShape="1">
          <a:blip r:embed="rId3">
            <a:alphaModFix/>
          </a:blip>
          <a:srcRect b="4346" l="0" r="0" t="8699"/>
          <a:stretch/>
        </p:blipFill>
        <p:spPr>
          <a:xfrm>
            <a:off x="720000" y="1800000"/>
            <a:ext cx="7631657" cy="4968000"/>
          </a:xfrm>
          <a:prstGeom prst="rect">
            <a:avLst/>
          </a:prstGeom>
          <a:solidFill>
            <a:schemeClr val="accent1"/>
          </a:solid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2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Примеры прикладных задач</a:t>
            </a:r>
            <a:endParaRPr>
              <a:solidFill>
                <a:schemeClr val="lt1"/>
              </a:solidFill>
            </a:endParaRPr>
          </a:p>
        </p:txBody>
      </p:sp>
      <p:pic>
        <p:nvPicPr>
          <p:cNvPr id="923" name="Google Shape;923;p127"/>
          <p:cNvPicPr preferRelativeResize="0"/>
          <p:nvPr>
            <p:ph idx="1" type="body"/>
          </p:nvPr>
        </p:nvPicPr>
        <p:blipFill rotWithShape="1">
          <a:blip r:embed="rId3">
            <a:alphaModFix/>
          </a:blip>
          <a:srcRect b="4346" l="0" r="0" t="8699"/>
          <a:stretch/>
        </p:blipFill>
        <p:spPr>
          <a:xfrm>
            <a:off x="720000" y="1800000"/>
            <a:ext cx="7631657" cy="4968000"/>
          </a:xfrm>
          <a:prstGeom prst="rect">
            <a:avLst/>
          </a:prstGeom>
          <a:solidFill>
            <a:schemeClr val="accent1"/>
          </a:solid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28"/>
          <p:cNvSpPr txBox="1"/>
          <p:nvPr>
            <p:ph type="title"/>
          </p:nvPr>
        </p:nvSpPr>
        <p:spPr>
          <a:xfrm>
            <a:off x="90000" y="90000"/>
            <a:ext cx="8964000" cy="1585493"/>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План</a:t>
            </a:r>
            <a:endParaRPr>
              <a:solidFill>
                <a:schemeClr val="lt1"/>
              </a:solidFill>
            </a:endParaRPr>
          </a:p>
        </p:txBody>
      </p:sp>
      <p:sp>
        <p:nvSpPr>
          <p:cNvPr id="929" name="Google Shape;929;p128"/>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AI, ML, DL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При чём здесь Big Data?</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Data Science и чем занимается Data Scientist?</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Сферы приложения</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Словарь терминов</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Типы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Примеры прикладных задач</a:t>
            </a:r>
            <a:endParaRPr>
              <a:solidFill>
                <a:schemeClr val="lt1"/>
              </a:solidFill>
            </a:endParaRPr>
          </a:p>
          <a:p>
            <a:pPr indent="-228600" lvl="0" marL="228600" rtl="0" algn="l">
              <a:lnSpc>
                <a:spcPct val="90000"/>
              </a:lnSpc>
              <a:spcBef>
                <a:spcPts val="1000"/>
              </a:spcBef>
              <a:spcAft>
                <a:spcPts val="0"/>
              </a:spcAft>
              <a:buClr>
                <a:srgbClr val="FFFF00"/>
              </a:buClr>
              <a:buSzPts val="2800"/>
              <a:buChar char="•"/>
            </a:pPr>
            <a:r>
              <a:rPr lang="ru-RU">
                <a:solidFill>
                  <a:srgbClr val="FFFF00"/>
                </a:solidFill>
              </a:rPr>
              <a:t>ML. С чего начать?</a:t>
            </a:r>
            <a:endParaRPr>
              <a:solidFill>
                <a:srgbClr val="FFFF00"/>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9"/>
          <p:cNvSpPr txBox="1"/>
          <p:nvPr>
            <p:ph type="title"/>
          </p:nvPr>
        </p:nvSpPr>
        <p:spPr>
          <a:xfrm>
            <a:off x="90000" y="89997"/>
            <a:ext cx="8964000" cy="15840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С чего начать?</a:t>
            </a:r>
            <a:br>
              <a:rPr lang="ru-RU">
                <a:solidFill>
                  <a:schemeClr val="lt1"/>
                </a:solidFill>
              </a:rPr>
            </a:br>
            <a:r>
              <a:rPr lang="ru-RU" sz="3200">
                <a:solidFill>
                  <a:schemeClr val="lt1"/>
                </a:solidFill>
              </a:rPr>
              <a:t>Top 10 Algorithms in ML</a:t>
            </a:r>
            <a:endParaRPr>
              <a:solidFill>
                <a:schemeClr val="lt1"/>
              </a:solidFill>
            </a:endParaRPr>
          </a:p>
        </p:txBody>
      </p:sp>
      <p:sp>
        <p:nvSpPr>
          <p:cNvPr id="935" name="Google Shape;935;p129"/>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lt1"/>
              </a:buClr>
              <a:buSzPct val="100000"/>
              <a:buChar char="•"/>
            </a:pPr>
            <a:r>
              <a:rPr lang="ru-RU">
                <a:solidFill>
                  <a:schemeClr val="lt1"/>
                </a:solidFill>
              </a:rPr>
              <a:t>Naive Bayes classifier</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k-nearest neighbors algorithm – kNN</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Linear regression</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Logistic regression</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Support Vector Machine – SVM</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Decision tree algorithm</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Random Forest, Boosting</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k-means clustering</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Singular Value Decomposition – SVD</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Principal Component Analysis – PCA</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Artificial Neural Networks – ANN, NN</a:t>
            </a:r>
            <a:endParaRPr>
              <a:solidFill>
                <a:schemeClr val="lt1"/>
              </a:solidFill>
            </a:endParaRPr>
          </a:p>
          <a:p>
            <a:pPr indent="-111125" lvl="2" marL="1143000" rtl="0" algn="l">
              <a:lnSpc>
                <a:spcPct val="90000"/>
              </a:lnSpc>
              <a:spcBef>
                <a:spcPts val="500"/>
              </a:spcBef>
              <a:spcAft>
                <a:spcPts val="0"/>
              </a:spcAft>
              <a:buClr>
                <a:schemeClr val="dk1"/>
              </a:buClr>
              <a:buSzPct val="100000"/>
              <a:buNone/>
            </a:pPr>
            <a:r>
              <a:t/>
            </a:r>
            <a:endParaRPr>
              <a:solidFill>
                <a:srgbClr val="00B050"/>
              </a:solidFill>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3"/>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Modern Era</a:t>
            </a:r>
            <a:endParaRPr>
              <a:solidFill>
                <a:schemeClr val="lt1"/>
              </a:solidFill>
            </a:endParaRPr>
          </a:p>
        </p:txBody>
      </p:sp>
      <p:pic>
        <p:nvPicPr>
          <p:cNvPr id="171" name="Google Shape;171;p13"/>
          <p:cNvPicPr preferRelativeResize="0"/>
          <p:nvPr>
            <p:ph idx="1" type="body"/>
          </p:nvPr>
        </p:nvPicPr>
        <p:blipFill rotWithShape="1">
          <a:blip r:embed="rId3">
            <a:alphaModFix/>
          </a:blip>
          <a:srcRect b="21948" l="4622" r="441" t="17006"/>
          <a:stretch/>
        </p:blipFill>
        <p:spPr>
          <a:xfrm>
            <a:off x="90000" y="1799955"/>
            <a:ext cx="8964000" cy="4453830"/>
          </a:xfrm>
          <a:prstGeom prst="rect">
            <a:avLst/>
          </a:prstGeom>
          <a:solidFill>
            <a:schemeClr val="accent1"/>
          </a:solid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3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С чего начать?</a:t>
            </a:r>
            <a:br>
              <a:rPr lang="ru-RU">
                <a:solidFill>
                  <a:schemeClr val="lt1"/>
                </a:solidFill>
              </a:rPr>
            </a:br>
            <a:r>
              <a:rPr lang="ru-RU" sz="3200">
                <a:solidFill>
                  <a:schemeClr val="lt1"/>
                </a:solidFill>
              </a:rPr>
              <a:t>Top 20 Python libraries for DS in 2018</a:t>
            </a:r>
            <a:endParaRPr sz="3200">
              <a:solidFill>
                <a:schemeClr val="lt1"/>
              </a:solidFill>
            </a:endParaRPr>
          </a:p>
        </p:txBody>
      </p:sp>
      <p:pic>
        <p:nvPicPr>
          <p:cNvPr id="942" name="Google Shape;942;p130"/>
          <p:cNvPicPr preferRelativeResize="0"/>
          <p:nvPr>
            <p:ph idx="1" type="body"/>
          </p:nvPr>
        </p:nvPicPr>
        <p:blipFill rotWithShape="1">
          <a:blip r:embed="rId3">
            <a:alphaModFix/>
          </a:blip>
          <a:srcRect b="51604" l="0" r="0" t="5074"/>
          <a:stretch/>
        </p:blipFill>
        <p:spPr>
          <a:xfrm>
            <a:off x="90000" y="1800000"/>
            <a:ext cx="8964000" cy="4461445"/>
          </a:xfrm>
          <a:prstGeom prst="rect">
            <a:avLst/>
          </a:prstGeom>
          <a:solidFill>
            <a:schemeClr val="accent1"/>
          </a:solid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3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С чего начать?</a:t>
            </a:r>
            <a:br>
              <a:rPr lang="ru-RU">
                <a:solidFill>
                  <a:schemeClr val="lt1"/>
                </a:solidFill>
              </a:rPr>
            </a:br>
            <a:r>
              <a:rPr lang="ru-RU" sz="3200">
                <a:solidFill>
                  <a:schemeClr val="lt1"/>
                </a:solidFill>
              </a:rPr>
              <a:t>Top 20 Python libraries for DS in 2018</a:t>
            </a:r>
            <a:endParaRPr sz="3200">
              <a:solidFill>
                <a:schemeClr val="lt1"/>
              </a:solidFill>
            </a:endParaRPr>
          </a:p>
        </p:txBody>
      </p:sp>
      <p:pic>
        <p:nvPicPr>
          <p:cNvPr id="949" name="Google Shape;949;p131"/>
          <p:cNvPicPr preferRelativeResize="0"/>
          <p:nvPr>
            <p:ph idx="1" type="body"/>
          </p:nvPr>
        </p:nvPicPr>
        <p:blipFill rotWithShape="1">
          <a:blip r:embed="rId3">
            <a:alphaModFix/>
          </a:blip>
          <a:srcRect b="3662" l="0" r="0" t="52361"/>
          <a:stretch/>
        </p:blipFill>
        <p:spPr>
          <a:xfrm>
            <a:off x="90000" y="1799942"/>
            <a:ext cx="8964000" cy="4529055"/>
          </a:xfrm>
          <a:prstGeom prst="rect">
            <a:avLst/>
          </a:prstGeom>
          <a:solidFill>
            <a:schemeClr val="accent1"/>
          </a:solid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32"/>
          <p:cNvSpPr txBox="1"/>
          <p:nvPr>
            <p:ph type="title"/>
          </p:nvPr>
        </p:nvSpPr>
        <p:spPr>
          <a:xfrm>
            <a:off x="90000" y="90000"/>
            <a:ext cx="8964000" cy="15840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С чего начать?</a:t>
            </a:r>
            <a:br>
              <a:rPr lang="ru-RU">
                <a:solidFill>
                  <a:schemeClr val="lt1"/>
                </a:solidFill>
              </a:rPr>
            </a:br>
            <a:r>
              <a:rPr lang="ru-RU" sz="3200">
                <a:solidFill>
                  <a:schemeClr val="lt1"/>
                </a:solidFill>
              </a:rPr>
              <a:t>Вводные курсы</a:t>
            </a:r>
            <a:endParaRPr sz="3200">
              <a:solidFill>
                <a:schemeClr val="lt1"/>
              </a:solidFill>
            </a:endParaRPr>
          </a:p>
        </p:txBody>
      </p:sp>
      <p:sp>
        <p:nvSpPr>
          <p:cNvPr id="955" name="Google Shape;955;p132"/>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lt1"/>
              </a:buClr>
              <a:buSzPct val="100000"/>
              <a:buChar char="•"/>
            </a:pPr>
            <a:r>
              <a:rPr lang="ru-RU">
                <a:solidFill>
                  <a:schemeClr val="lt1"/>
                </a:solidFill>
              </a:rPr>
              <a:t>Machine Learning Crash Course</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a:solidFill>
                  <a:schemeClr val="lt1"/>
                </a:solidFill>
              </a:rPr>
              <a:t>40+ exercises, 25 lessons, 15 hours</a:t>
            </a:r>
            <a:endParaRPr u="sng">
              <a:solidFill>
                <a:schemeClr val="lt1"/>
              </a:solidFill>
              <a:hlinkClick r:id="rId3">
                <a:extLst>
                  <a:ext uri="{A12FA001-AC4F-418D-AE19-62706E023703}">
                    <ahyp:hlinkClr val="tx"/>
                  </a:ext>
                </a:extLst>
              </a:hlinkClick>
            </a:endParaRPr>
          </a:p>
          <a:p>
            <a:pPr indent="-228600" lvl="1" marL="685800" rtl="0" algn="l">
              <a:lnSpc>
                <a:spcPct val="90000"/>
              </a:lnSpc>
              <a:spcBef>
                <a:spcPts val="500"/>
              </a:spcBef>
              <a:spcAft>
                <a:spcPts val="0"/>
              </a:spcAft>
              <a:buClr>
                <a:schemeClr val="lt1"/>
              </a:buClr>
              <a:buSzPct val="100000"/>
              <a:buChar char="•"/>
            </a:pPr>
            <a:r>
              <a:rPr lang="ru-RU" u="sng">
                <a:solidFill>
                  <a:schemeClr val="lt1"/>
                </a:solidFill>
                <a:hlinkClick r:id="rId4">
                  <a:extLst>
                    <a:ext uri="{A12FA001-AC4F-418D-AE19-62706E023703}">
                      <ahyp:hlinkClr val="tx"/>
                    </a:ext>
                  </a:extLst>
                </a:hlinkClick>
              </a:rPr>
              <a:t>https://developers.google.com/machine-learning/crash-course/</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Введение в машинное обучение</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a:solidFill>
                  <a:schemeClr val="lt1"/>
                </a:solidFill>
              </a:rPr>
              <a:t>Константин Воронцов, Evgeny Sokolov</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a:solidFill>
                  <a:schemeClr val="lt1"/>
                </a:solidFill>
              </a:rPr>
              <a:t>7 недель</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u="sng">
                <a:solidFill>
                  <a:schemeClr val="lt1"/>
                </a:solidFill>
                <a:hlinkClick r:id="rId5">
                  <a:extLst>
                    <a:ext uri="{A12FA001-AC4F-418D-AE19-62706E023703}">
                      <ahyp:hlinkClr val="tx"/>
                    </a:ext>
                  </a:extLst>
                </a:hlinkClick>
              </a:rPr>
              <a:t>https://www.coursera.org/learn/vvedenie-mashinnoe-obuchenie/home/welcome</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Machine Learning</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a:solidFill>
                  <a:schemeClr val="lt1"/>
                </a:solidFill>
              </a:rPr>
              <a:t>Andrew Ng</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a:solidFill>
                  <a:schemeClr val="lt1"/>
                </a:solidFill>
              </a:rPr>
              <a:t>11 недель</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u="sng">
                <a:solidFill>
                  <a:schemeClr val="lt1"/>
                </a:solidFill>
                <a:hlinkClick r:id="rId6">
                  <a:extLst>
                    <a:ext uri="{A12FA001-AC4F-418D-AE19-62706E023703}">
                      <ahyp:hlinkClr val="tx"/>
                    </a:ext>
                  </a:extLst>
                </a:hlinkClick>
              </a:rPr>
              <a:t>https://www.coursera.org/learn/machine-learning/home/welcome</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Machine Learning A-Z™: Hands-On Python &amp; R In Data Science</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a:solidFill>
                  <a:schemeClr val="lt1"/>
                </a:solidFill>
              </a:rPr>
              <a:t>Kirill Eremenko, Hadelin de Ponteves</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a:solidFill>
                  <a:schemeClr val="lt1"/>
                </a:solidFill>
              </a:rPr>
              <a:t>41 час видео, 25 статей</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u="sng">
                <a:solidFill>
                  <a:schemeClr val="lt1"/>
                </a:solidFill>
                <a:hlinkClick r:id="rId7">
                  <a:extLst>
                    <a:ext uri="{A12FA001-AC4F-418D-AE19-62706E023703}">
                      <ahyp:hlinkClr val="tx"/>
                    </a:ext>
                  </a:extLst>
                </a:hlinkClick>
              </a:rPr>
              <a:t>https://www.udemy.com/machinelearning/</a:t>
            </a:r>
            <a:endParaRPr>
              <a:solidFill>
                <a:schemeClr val="lt1"/>
              </a:solidFill>
            </a:endParaRPr>
          </a:p>
          <a:p>
            <a:pPr indent="-77470" lvl="0" marL="228600" rtl="0" algn="l">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solidFill>
                <a:schemeClr val="lt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33"/>
          <p:cNvSpPr txBox="1"/>
          <p:nvPr>
            <p:ph type="title"/>
          </p:nvPr>
        </p:nvSpPr>
        <p:spPr>
          <a:xfrm>
            <a:off x="90000" y="90000"/>
            <a:ext cx="8964000" cy="15840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С чего начать?</a:t>
            </a:r>
            <a:br>
              <a:rPr lang="ru-RU">
                <a:solidFill>
                  <a:schemeClr val="lt1"/>
                </a:solidFill>
              </a:rPr>
            </a:br>
            <a:r>
              <a:rPr lang="ru-RU" sz="3200">
                <a:solidFill>
                  <a:schemeClr val="lt1"/>
                </a:solidFill>
              </a:rPr>
              <a:t>Зачем нужна математика</a:t>
            </a:r>
            <a:endParaRPr>
              <a:solidFill>
                <a:schemeClr val="lt1"/>
              </a:solidFill>
            </a:endParaRPr>
          </a:p>
        </p:txBody>
      </p:sp>
      <p:pic>
        <p:nvPicPr>
          <p:cNvPr id="962" name="Google Shape;962;p133"/>
          <p:cNvPicPr preferRelativeResize="0"/>
          <p:nvPr>
            <p:ph idx="1" type="body"/>
          </p:nvPr>
        </p:nvPicPr>
        <p:blipFill rotWithShape="1">
          <a:blip r:embed="rId3">
            <a:alphaModFix/>
          </a:blip>
          <a:srcRect b="0" l="0" r="0" t="0"/>
          <a:stretch/>
        </p:blipFill>
        <p:spPr>
          <a:xfrm>
            <a:off x="90000" y="1674000"/>
            <a:ext cx="4482000" cy="4095216"/>
          </a:xfrm>
          <a:prstGeom prst="rect">
            <a:avLst/>
          </a:prstGeom>
          <a:noFill/>
          <a:ln>
            <a:noFill/>
          </a:ln>
        </p:spPr>
      </p:pic>
      <p:sp>
        <p:nvSpPr>
          <p:cNvPr id="963" name="Google Shape;963;p133"/>
          <p:cNvSpPr txBox="1"/>
          <p:nvPr>
            <p:ph idx="2" type="body"/>
          </p:nvPr>
        </p:nvSpPr>
        <p:spPr>
          <a:xfrm>
            <a:off x="4608000" y="1825625"/>
            <a:ext cx="4428000" cy="4968000"/>
          </a:xfrm>
          <a:prstGeom prst="rect">
            <a:avLst/>
          </a:prstGeom>
          <a:solidFill>
            <a:schemeClr val="accent1"/>
          </a:solid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lt1"/>
              </a:buClr>
              <a:buSzPct val="100000"/>
              <a:buNone/>
            </a:pPr>
            <a:r>
              <a:rPr lang="ru-RU">
                <a:solidFill>
                  <a:schemeClr val="lt1"/>
                </a:solidFill>
              </a:rPr>
              <a:t>There are many reasons why the mathematics of Machine Learning is important</a:t>
            </a:r>
            <a:endParaRPr>
              <a:solidFill>
                <a:schemeClr val="lt1"/>
              </a:solidFill>
            </a:endParaRPr>
          </a:p>
          <a:p>
            <a:pPr indent="0" lvl="0" marL="0" rtl="0" algn="l">
              <a:lnSpc>
                <a:spcPct val="90000"/>
              </a:lnSpc>
              <a:spcBef>
                <a:spcPts val="1000"/>
              </a:spcBef>
              <a:spcAft>
                <a:spcPts val="0"/>
              </a:spcAft>
              <a:buClr>
                <a:schemeClr val="lt1"/>
              </a:buClr>
              <a:buSzPct val="100000"/>
              <a:buNone/>
            </a:pPr>
            <a:r>
              <a:rPr lang="ru-RU">
                <a:solidFill>
                  <a:schemeClr val="lt1"/>
                </a:solidFill>
              </a:rPr>
              <a:t>Some of them below:</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Selecting the right algorithm which includes giving considerations to accuracy, training time, model complexity, number of parameters and number of features.</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Choosing parameter settings and validation strategies.</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Identifying underfitting and overfitting by understanding the Bias-Variance tradeoff.</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Estimating the right confidence interval and uncertainty.</a:t>
            </a:r>
            <a:endParaRPr>
              <a:solidFill>
                <a:schemeClr val="lt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3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References:</a:t>
            </a:r>
            <a:endParaRPr>
              <a:solidFill>
                <a:schemeClr val="lt1"/>
              </a:solidFill>
            </a:endParaRPr>
          </a:p>
        </p:txBody>
      </p:sp>
      <p:sp>
        <p:nvSpPr>
          <p:cNvPr id="969" name="Google Shape;969;p134"/>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ru-RU">
                <a:solidFill>
                  <a:schemeClr val="lt1"/>
                </a:solidFill>
              </a:rPr>
              <a:t>Wikipedia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Intel AI Student Kits</a:t>
            </a:r>
            <a:endParaRPr>
              <a:solidFill>
                <a:schemeClr val="lt1"/>
              </a:solidFill>
            </a:endParaRPr>
          </a:p>
          <a:p>
            <a:pPr indent="-228600" lvl="1" marL="685800" rtl="0" algn="l">
              <a:lnSpc>
                <a:spcPct val="90000"/>
              </a:lnSpc>
              <a:spcBef>
                <a:spcPts val="500"/>
              </a:spcBef>
              <a:spcAft>
                <a:spcPts val="0"/>
              </a:spcAft>
              <a:buClr>
                <a:schemeClr val="lt1"/>
              </a:buClr>
              <a:buSzPts val="2400"/>
              <a:buChar char="•"/>
            </a:pPr>
            <a:r>
              <a:rPr lang="ru-RU" u="sng">
                <a:solidFill>
                  <a:schemeClr val="lt1"/>
                </a:solidFill>
                <a:hlinkClick r:id="rId3">
                  <a:extLst>
                    <a:ext uri="{A12FA001-AC4F-418D-AE19-62706E023703}">
                      <ahyp:hlinkClr val="tx"/>
                    </a:ext>
                  </a:extLst>
                </a:hlinkClick>
              </a:rPr>
              <a:t>https://software.intel.com/en-us/ai-academy/students/kits/machine-learning-501</a:t>
            </a:r>
            <a:endParaRPr>
              <a:solidFill>
                <a:schemeClr val="lt1"/>
              </a:solidFill>
            </a:endParaRPr>
          </a:p>
          <a:p>
            <a:pPr indent="-228600" lvl="1" marL="685800" rtl="0" algn="l">
              <a:lnSpc>
                <a:spcPct val="90000"/>
              </a:lnSpc>
              <a:spcBef>
                <a:spcPts val="500"/>
              </a:spcBef>
              <a:spcAft>
                <a:spcPts val="0"/>
              </a:spcAft>
              <a:buClr>
                <a:schemeClr val="lt1"/>
              </a:buClr>
              <a:buSzPts val="2400"/>
              <a:buChar char="•"/>
            </a:pPr>
            <a:r>
              <a:rPr lang="ru-RU" u="sng">
                <a:solidFill>
                  <a:schemeClr val="lt1"/>
                </a:solidFill>
                <a:hlinkClick r:id="rId4">
                  <a:extLst>
                    <a:ext uri="{A12FA001-AC4F-418D-AE19-62706E023703}">
                      <ahyp:hlinkClr val="tx"/>
                    </a:ext>
                  </a:extLst>
                </a:hlinkClick>
              </a:rPr>
              <a:t>https://software.intel.com/en-us/ai-academy/students/kits/ai-501</a:t>
            </a:r>
            <a:endParaRPr>
              <a:solidFill>
                <a:schemeClr val="lt1"/>
              </a:solidFill>
            </a:endParaRPr>
          </a:p>
          <a:p>
            <a:pPr indent="-228600" lvl="1" marL="685800" rtl="0" algn="l">
              <a:lnSpc>
                <a:spcPct val="90000"/>
              </a:lnSpc>
              <a:spcBef>
                <a:spcPts val="500"/>
              </a:spcBef>
              <a:spcAft>
                <a:spcPts val="0"/>
              </a:spcAft>
              <a:buClr>
                <a:schemeClr val="lt1"/>
              </a:buClr>
              <a:buSzPts val="2400"/>
              <a:buChar char="•"/>
            </a:pPr>
            <a:r>
              <a:rPr lang="ru-RU" u="sng">
                <a:solidFill>
                  <a:schemeClr val="lt1"/>
                </a:solidFill>
                <a:hlinkClick r:id="rId5">
                  <a:extLst>
                    <a:ext uri="{A12FA001-AC4F-418D-AE19-62706E023703}">
                      <ahyp:hlinkClr val="tx"/>
                    </a:ext>
                  </a:extLst>
                </a:hlinkClick>
              </a:rPr>
              <a:t>https://software.intel.com/en-us/ai-academy/students/kits/deep-learning-501</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Машинное обучение (курс лекций, К.В. Воронцов)</a:t>
            </a:r>
            <a:endParaRPr>
              <a:solidFill>
                <a:schemeClr val="lt1"/>
              </a:solidFill>
            </a:endParaRPr>
          </a:p>
          <a:p>
            <a:pPr indent="-228600" lvl="1" marL="685800" rtl="0" algn="l">
              <a:lnSpc>
                <a:spcPct val="90000"/>
              </a:lnSpc>
              <a:spcBef>
                <a:spcPts val="500"/>
              </a:spcBef>
              <a:spcAft>
                <a:spcPts val="0"/>
              </a:spcAft>
              <a:buClr>
                <a:schemeClr val="lt1"/>
              </a:buClr>
              <a:buSzPts val="2400"/>
              <a:buChar char="•"/>
            </a:pPr>
            <a:r>
              <a:rPr lang="ru-RU" u="sng">
                <a:solidFill>
                  <a:schemeClr val="lt1"/>
                </a:solidFill>
                <a:hlinkClick r:id="rId6">
                  <a:extLst>
                    <a:ext uri="{A12FA001-AC4F-418D-AE19-62706E023703}">
                      <ahyp:hlinkClr val="tx"/>
                    </a:ext>
                  </a:extLst>
                </a:hlinkClick>
              </a:rPr>
              <a:t>https://bit.ly/1bCmE3Z</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Машинное обучение </a:t>
            </a:r>
            <a:r>
              <a:rPr b="1" lang="ru-RU">
                <a:solidFill>
                  <a:schemeClr val="lt1"/>
                </a:solidFill>
              </a:rPr>
              <a:t>(</a:t>
            </a:r>
            <a:r>
              <a:rPr lang="ru-RU">
                <a:solidFill>
                  <a:schemeClr val="lt1"/>
                </a:solidFill>
              </a:rPr>
              <a:t>курс лекций, Л.В. Уткин</a:t>
            </a:r>
            <a:r>
              <a:rPr b="1" lang="ru-RU">
                <a:solidFill>
                  <a:schemeClr val="lt1"/>
                </a:solidFill>
              </a:rPr>
              <a:t>)</a:t>
            </a:r>
            <a:endParaRPr b="1">
              <a:solidFill>
                <a:schemeClr val="lt1"/>
              </a:solidFill>
            </a:endParaRPr>
          </a:p>
          <a:p>
            <a:pPr indent="-228600" lvl="1" marL="685800" rtl="0" algn="l">
              <a:lnSpc>
                <a:spcPct val="90000"/>
              </a:lnSpc>
              <a:spcBef>
                <a:spcPts val="500"/>
              </a:spcBef>
              <a:spcAft>
                <a:spcPts val="0"/>
              </a:spcAft>
              <a:buClr>
                <a:schemeClr val="lt1"/>
              </a:buClr>
              <a:buSzPts val="2400"/>
              <a:buChar char="•"/>
            </a:pPr>
            <a:r>
              <a:rPr lang="ru-RU">
                <a:solidFill>
                  <a:schemeClr val="lt1"/>
                </a:solidFill>
              </a:rPr>
              <a:t>https://tema.spbstu.ru/machine_learning/</a:t>
            </a:r>
            <a:endParaRPr>
              <a:solidFill>
                <a:schemeClr val="lt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5"/>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References:</a:t>
            </a:r>
            <a:endParaRPr>
              <a:solidFill>
                <a:schemeClr val="lt1"/>
              </a:solidFill>
            </a:endParaRPr>
          </a:p>
        </p:txBody>
      </p:sp>
      <p:sp>
        <p:nvSpPr>
          <p:cNvPr id="975" name="Google Shape;975;p135"/>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ru-RU">
                <a:solidFill>
                  <a:schemeClr val="lt1"/>
                </a:solidFill>
              </a:rPr>
              <a:t>Силен, Мейсман, Али. Основы Data Science и Big Data. Python и наука о данных (2017)</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Sarkar, Bali, Sharma. Practical Machine Learning with Python (2017)</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Рашка. Python и машинное обучение (2017)</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Николенко, Кадурин, Архангельская. Глубокое обучение. Погружение в мир нейронных сетей (2018)</a:t>
            </a:r>
            <a:endParaRPr>
              <a:solidFill>
                <a:schemeClr val="lt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3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References:</a:t>
            </a:r>
            <a:endParaRPr>
              <a:solidFill>
                <a:schemeClr val="lt1"/>
              </a:solidFill>
            </a:endParaRPr>
          </a:p>
        </p:txBody>
      </p:sp>
      <p:sp>
        <p:nvSpPr>
          <p:cNvPr id="981" name="Google Shape;981;p136"/>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ru-RU">
                <a:solidFill>
                  <a:schemeClr val="lt1"/>
                </a:solidFill>
              </a:rPr>
              <a:t>Battle of the Data Science Venn Diagrams</a:t>
            </a:r>
            <a:endParaRPr>
              <a:solidFill>
                <a:schemeClr val="lt1"/>
              </a:solidFill>
            </a:endParaRPr>
          </a:p>
          <a:p>
            <a:pPr indent="-228600" lvl="1" marL="685800" rtl="0" algn="l">
              <a:lnSpc>
                <a:spcPct val="90000"/>
              </a:lnSpc>
              <a:spcBef>
                <a:spcPts val="500"/>
              </a:spcBef>
              <a:spcAft>
                <a:spcPts val="0"/>
              </a:spcAft>
              <a:buClr>
                <a:schemeClr val="lt1"/>
              </a:buClr>
              <a:buSzPts val="2400"/>
              <a:buChar char="•"/>
            </a:pPr>
            <a:r>
              <a:rPr lang="ru-RU" u="sng">
                <a:solidFill>
                  <a:schemeClr val="lt1"/>
                </a:solidFill>
                <a:hlinkClick r:id="rId3">
                  <a:extLst>
                    <a:ext uri="{A12FA001-AC4F-418D-AE19-62706E023703}">
                      <ahyp:hlinkClr val="tx"/>
                    </a:ext>
                  </a:extLst>
                </a:hlinkClick>
              </a:rPr>
              <a:t>https://www.kdnuggets.com/2016/10/battle-data-science-venn-diagrams.html</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Becoming a Data Scientist – Curriculum via Metromap</a:t>
            </a:r>
            <a:endParaRPr>
              <a:solidFill>
                <a:schemeClr val="lt1"/>
              </a:solidFill>
            </a:endParaRPr>
          </a:p>
          <a:p>
            <a:pPr indent="-228600" lvl="1" marL="685800" rtl="0" algn="l">
              <a:lnSpc>
                <a:spcPct val="90000"/>
              </a:lnSpc>
              <a:spcBef>
                <a:spcPts val="500"/>
              </a:spcBef>
              <a:spcAft>
                <a:spcPts val="0"/>
              </a:spcAft>
              <a:buClr>
                <a:schemeClr val="lt1"/>
              </a:buClr>
              <a:buSzPts val="2400"/>
              <a:buChar char="•"/>
            </a:pPr>
            <a:r>
              <a:rPr lang="ru-RU" u="sng">
                <a:solidFill>
                  <a:schemeClr val="lt1"/>
                </a:solidFill>
                <a:hlinkClick r:id="rId4">
                  <a:extLst>
                    <a:ext uri="{A12FA001-AC4F-418D-AE19-62706E023703}">
                      <ahyp:hlinkClr val="tx"/>
                    </a:ext>
                  </a:extLst>
                </a:hlinkClick>
              </a:rPr>
              <a:t>http://nirvacana.com/thoughts/2013/07/08/becoming-a-data-scientist/</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8 Skills You Need to Be a Data Scientist</a:t>
            </a:r>
            <a:endParaRPr>
              <a:solidFill>
                <a:schemeClr val="lt1"/>
              </a:solidFill>
            </a:endParaRPr>
          </a:p>
          <a:p>
            <a:pPr indent="-228600" lvl="1" marL="685800" rtl="0" algn="l">
              <a:lnSpc>
                <a:spcPct val="90000"/>
              </a:lnSpc>
              <a:spcBef>
                <a:spcPts val="500"/>
              </a:spcBef>
              <a:spcAft>
                <a:spcPts val="0"/>
              </a:spcAft>
              <a:buClr>
                <a:schemeClr val="lt1"/>
              </a:buClr>
              <a:buSzPts val="2400"/>
              <a:buChar char="•"/>
            </a:pPr>
            <a:r>
              <a:rPr lang="ru-RU" u="sng">
                <a:solidFill>
                  <a:schemeClr val="lt1"/>
                </a:solidFill>
                <a:hlinkClick r:id="rId5">
                  <a:extLst>
                    <a:ext uri="{A12FA001-AC4F-418D-AE19-62706E023703}">
                      <ahyp:hlinkClr val="tx"/>
                    </a:ext>
                  </a:extLst>
                </a:hlinkClick>
              </a:rPr>
              <a:t>https://blog.udacity.com/2014/11/data-science-job-skills.html</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Machine Learning: What it is and Why it Matters</a:t>
            </a:r>
            <a:endParaRPr>
              <a:solidFill>
                <a:schemeClr val="lt1"/>
              </a:solidFill>
            </a:endParaRPr>
          </a:p>
          <a:p>
            <a:pPr indent="-228600" lvl="1" marL="685800" rtl="0" algn="l">
              <a:lnSpc>
                <a:spcPct val="90000"/>
              </a:lnSpc>
              <a:spcBef>
                <a:spcPts val="500"/>
              </a:spcBef>
              <a:spcAft>
                <a:spcPts val="0"/>
              </a:spcAft>
              <a:buClr>
                <a:schemeClr val="lt1"/>
              </a:buClr>
              <a:buSzPts val="2400"/>
              <a:buChar char="•"/>
            </a:pPr>
            <a:r>
              <a:rPr lang="ru-RU" u="sng">
                <a:solidFill>
                  <a:schemeClr val="lt1"/>
                </a:solidFill>
                <a:hlinkClick r:id="rId6">
                  <a:extLst>
                    <a:ext uri="{A12FA001-AC4F-418D-AE19-62706E023703}">
                      <ahyp:hlinkClr val="tx"/>
                    </a:ext>
                  </a:extLst>
                </a:hlinkClick>
              </a:rPr>
              <a:t>https://www.simplilearn.com/what-is-machine-learning-and-why-it-matters-article</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id="986" name="Google Shape;986;p137"/>
          <p:cNvPicPr preferRelativeResize="0"/>
          <p:nvPr/>
        </p:nvPicPr>
        <p:blipFill rotWithShape="1">
          <a:blip r:embed="rId3">
            <a:alphaModFix/>
          </a:blip>
          <a:srcRect b="0" l="0" r="0" t="0"/>
          <a:stretch/>
        </p:blipFill>
        <p:spPr>
          <a:xfrm>
            <a:off x="89999" y="1115330"/>
            <a:ext cx="8964000" cy="45965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Modern Era</a:t>
            </a:r>
            <a:endParaRPr>
              <a:solidFill>
                <a:schemeClr val="lt1"/>
              </a:solidFill>
            </a:endParaRPr>
          </a:p>
        </p:txBody>
      </p:sp>
      <p:pic>
        <p:nvPicPr>
          <p:cNvPr id="178" name="Google Shape;178;p14"/>
          <p:cNvPicPr preferRelativeResize="0"/>
          <p:nvPr>
            <p:ph idx="1" type="body"/>
          </p:nvPr>
        </p:nvPicPr>
        <p:blipFill rotWithShape="1">
          <a:blip r:embed="rId3">
            <a:alphaModFix/>
          </a:blip>
          <a:srcRect b="22413" l="5030" r="30" t="17775"/>
          <a:stretch/>
        </p:blipFill>
        <p:spPr>
          <a:xfrm>
            <a:off x="90000" y="1800000"/>
            <a:ext cx="8964000" cy="4364022"/>
          </a:xfrm>
          <a:prstGeom prst="rect">
            <a:avLst/>
          </a:prstGeom>
          <a:solidFill>
            <a:schemeClr val="accent1"/>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Modern Era</a:t>
            </a:r>
            <a:endParaRPr>
              <a:solidFill>
                <a:schemeClr val="lt1"/>
              </a:solidFill>
            </a:endParaRPr>
          </a:p>
        </p:txBody>
      </p:sp>
      <p:pic>
        <p:nvPicPr>
          <p:cNvPr id="185" name="Google Shape;185;p15"/>
          <p:cNvPicPr preferRelativeResize="0"/>
          <p:nvPr>
            <p:ph idx="1" type="body"/>
          </p:nvPr>
        </p:nvPicPr>
        <p:blipFill rotWithShape="1">
          <a:blip r:embed="rId3">
            <a:alphaModFix/>
          </a:blip>
          <a:srcRect b="22452" l="4739" r="4744" t="17324"/>
          <a:stretch/>
        </p:blipFill>
        <p:spPr>
          <a:xfrm>
            <a:off x="90000" y="1799947"/>
            <a:ext cx="8964000" cy="4608249"/>
          </a:xfrm>
          <a:prstGeom prst="rect">
            <a:avLst/>
          </a:prstGeom>
          <a:solidFill>
            <a:schemeClr val="accent1"/>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Modern Era</a:t>
            </a:r>
            <a:endParaRPr>
              <a:solidFill>
                <a:schemeClr val="lt1"/>
              </a:solidFill>
            </a:endParaRPr>
          </a:p>
        </p:txBody>
      </p:sp>
      <p:pic>
        <p:nvPicPr>
          <p:cNvPr id="192" name="Google Shape;192;p16"/>
          <p:cNvPicPr preferRelativeResize="0"/>
          <p:nvPr>
            <p:ph idx="1" type="body"/>
          </p:nvPr>
        </p:nvPicPr>
        <p:blipFill rotWithShape="1">
          <a:blip r:embed="rId3">
            <a:alphaModFix/>
          </a:blip>
          <a:srcRect b="21881" l="4727" r="4720" t="17177"/>
          <a:stretch/>
        </p:blipFill>
        <p:spPr>
          <a:xfrm>
            <a:off x="90000" y="1800000"/>
            <a:ext cx="8964000" cy="4661280"/>
          </a:xfrm>
          <a:prstGeom prst="rect">
            <a:avLst/>
          </a:prstGeom>
          <a:solidFill>
            <a:schemeClr val="accent1"/>
          </a:solid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Modern Era</a:t>
            </a:r>
            <a:endParaRPr>
              <a:solidFill>
                <a:schemeClr val="lt1"/>
              </a:solidFill>
            </a:endParaRPr>
          </a:p>
        </p:txBody>
      </p:sp>
      <p:pic>
        <p:nvPicPr>
          <p:cNvPr id="199" name="Google Shape;199;p17"/>
          <p:cNvPicPr preferRelativeResize="0"/>
          <p:nvPr>
            <p:ph idx="1" type="body"/>
          </p:nvPr>
        </p:nvPicPr>
        <p:blipFill rotWithShape="1">
          <a:blip r:embed="rId3">
            <a:alphaModFix/>
          </a:blip>
          <a:srcRect b="22002" l="4645" r="4641" t="16984"/>
          <a:stretch/>
        </p:blipFill>
        <p:spPr>
          <a:xfrm>
            <a:off x="90000" y="1799952"/>
            <a:ext cx="8964000" cy="4658967"/>
          </a:xfrm>
          <a:prstGeom prst="rect">
            <a:avLst/>
          </a:prstGeom>
          <a:solidFill>
            <a:schemeClr val="accent1"/>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8"/>
          <p:cNvSpPr txBox="1"/>
          <p:nvPr>
            <p:ph type="title"/>
          </p:nvPr>
        </p:nvSpPr>
        <p:spPr>
          <a:xfrm>
            <a:off x="628650" y="365126"/>
            <a:ext cx="7886700" cy="1325563"/>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Modern Era</a:t>
            </a:r>
            <a:endParaRPr>
              <a:solidFill>
                <a:schemeClr val="lt1"/>
              </a:solidFill>
            </a:endParaRPr>
          </a:p>
        </p:txBody>
      </p:sp>
      <p:pic>
        <p:nvPicPr>
          <p:cNvPr id="206" name="Google Shape;206;p18"/>
          <p:cNvPicPr preferRelativeResize="0"/>
          <p:nvPr>
            <p:ph idx="1" type="body"/>
          </p:nvPr>
        </p:nvPicPr>
        <p:blipFill rotWithShape="1">
          <a:blip r:embed="rId3">
            <a:alphaModFix/>
          </a:blip>
          <a:srcRect b="21948" l="4624" r="4622" t="17006"/>
          <a:stretch/>
        </p:blipFill>
        <p:spPr>
          <a:xfrm>
            <a:off x="628650" y="2044065"/>
            <a:ext cx="7893685" cy="4742180"/>
          </a:xfrm>
          <a:prstGeom prst="rect">
            <a:avLst/>
          </a:prstGeom>
          <a:solidFill>
            <a:schemeClr val="accent1"/>
          </a:solidFill>
          <a:ln>
            <a:noFill/>
          </a:ln>
        </p:spPr>
      </p:pic>
      <p:pic>
        <p:nvPicPr>
          <p:cNvPr id="207" name="Google Shape;207;p18"/>
          <p:cNvPicPr preferRelativeResize="0"/>
          <p:nvPr>
            <p:ph idx="2" type="body"/>
          </p:nvPr>
        </p:nvPicPr>
        <p:blipFill rotWithShape="1">
          <a:blip r:embed="rId4">
            <a:alphaModFix/>
          </a:blip>
          <a:srcRect b="0" l="0" r="0" t="0"/>
          <a:stretch/>
        </p:blipFill>
        <p:spPr>
          <a:xfrm>
            <a:off x="4443095" y="2979420"/>
            <a:ext cx="4418965" cy="35267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9"/>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Definitions</a:t>
            </a:r>
            <a:endParaRPr>
              <a:solidFill>
                <a:schemeClr val="lt1"/>
              </a:solidFill>
            </a:endParaRPr>
          </a:p>
        </p:txBody>
      </p:sp>
      <p:sp>
        <p:nvSpPr>
          <p:cNvPr id="214" name="Google Shape;214;p19"/>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ru-RU">
                <a:solidFill>
                  <a:schemeClr val="lt1"/>
                </a:solidFill>
              </a:rPr>
              <a:t>“Свойство интеллектуальных систем выполнять творческие функции, которые традиционно считаются прерогативой человека. ”</a:t>
            </a:r>
            <a:r>
              <a:rPr lang="ru-RU"/>
              <a:t> </a:t>
            </a:r>
            <a:r>
              <a:rPr lang="ru-RU">
                <a:solidFill>
                  <a:schemeClr val="lt1"/>
                </a:solidFill>
              </a:rPr>
              <a:t>(Wikipedia)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“A branch of computer science dealing with the simulation of intelligent behavior in computers.” (Merriam-Webster)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“A program that can sense, reason, act, and adapt.” (Intel) </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90000" y="90000"/>
            <a:ext cx="8964000" cy="1585493"/>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План</a:t>
            </a:r>
            <a:endParaRPr>
              <a:solidFill>
                <a:schemeClr val="lt1"/>
              </a:solidFill>
            </a:endParaRPr>
          </a:p>
        </p:txBody>
      </p:sp>
      <p:sp>
        <p:nvSpPr>
          <p:cNvPr id="95" name="Google Shape;95;p2"/>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AI, ML, DL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При чём здесь Big Data?</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Data Science и чем занимается Data Scientist?</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Сферы приложения</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Словарь терминов</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Типы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Примеры прикладных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 чего начать</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Problems</a:t>
            </a:r>
            <a:endParaRPr>
              <a:solidFill>
                <a:schemeClr val="lt1"/>
              </a:solidFill>
            </a:endParaRPr>
          </a:p>
        </p:txBody>
      </p:sp>
      <p:pic>
        <p:nvPicPr>
          <p:cNvPr id="221" name="Google Shape;221;p20"/>
          <p:cNvPicPr preferRelativeResize="0"/>
          <p:nvPr>
            <p:ph idx="1" type="body"/>
          </p:nvPr>
        </p:nvPicPr>
        <p:blipFill rotWithShape="1">
          <a:blip r:embed="rId3">
            <a:alphaModFix/>
          </a:blip>
          <a:srcRect b="0" l="0" r="0" t="0"/>
          <a:stretch/>
        </p:blipFill>
        <p:spPr>
          <a:xfrm>
            <a:off x="90000" y="1816145"/>
            <a:ext cx="8964000" cy="4626580"/>
          </a:xfrm>
          <a:prstGeom prst="rect">
            <a:avLst/>
          </a:prstGeom>
          <a:solidFill>
            <a:schemeClr val="accent1"/>
          </a:solid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Definitions</a:t>
            </a:r>
            <a:endParaRPr>
              <a:solidFill>
                <a:schemeClr val="lt1"/>
              </a:solidFill>
            </a:endParaRPr>
          </a:p>
        </p:txBody>
      </p:sp>
      <p:sp>
        <p:nvSpPr>
          <p:cNvPr id="228" name="Google Shape;228;p21"/>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ru-RU">
                <a:solidFill>
                  <a:schemeClr val="lt1"/>
                </a:solidFill>
              </a:rPr>
              <a:t>“Machine learning is a field of study that gives computers the ability to learn without being explicitly programmed.” (Arthur Samuel, 1959)</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“Машинное обучение — класс методов искусственного интеллекта, характерной чертой которых является не прямое решение задачи, а обучение в процессе применения решений множества сходных задач.”</a:t>
            </a:r>
            <a:r>
              <a:rPr lang="ru-RU"/>
              <a:t> </a:t>
            </a:r>
            <a:r>
              <a:rPr lang="ru-RU">
                <a:solidFill>
                  <a:schemeClr val="lt1"/>
                </a:solidFill>
              </a:rPr>
              <a:t>(Wikipedia) </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2"/>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Definitions</a:t>
            </a:r>
            <a:endParaRPr>
              <a:solidFill>
                <a:schemeClr val="lt1"/>
              </a:solidFill>
            </a:endParaRPr>
          </a:p>
        </p:txBody>
      </p:sp>
      <p:sp>
        <p:nvSpPr>
          <p:cNvPr id="235" name="Google Shape;235;p22"/>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ru-RU">
                <a:solidFill>
                  <a:schemeClr val="lt1"/>
                </a:solidFill>
              </a:rPr>
              <a:t>Машинным обучением называется систематическое обучение алгоритмов и систем, в результате которого их знания или качество работы возрастают по мере накопления опыта.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“A computer program is said to learn from experience E with respect to some class of tasks T and performance measure P, if its performance at tasks in T, as measured by P, improves with experience E.” (Mitchell)</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Definitions</a:t>
            </a:r>
            <a:endParaRPr>
              <a:solidFill>
                <a:schemeClr val="lt1"/>
              </a:solidFill>
            </a:endParaRPr>
          </a:p>
        </p:txBody>
      </p:sp>
      <p:pic>
        <p:nvPicPr>
          <p:cNvPr id="242" name="Google Shape;242;p23"/>
          <p:cNvPicPr preferRelativeResize="0"/>
          <p:nvPr>
            <p:ph idx="1" type="body"/>
          </p:nvPr>
        </p:nvPicPr>
        <p:blipFill rotWithShape="1">
          <a:blip r:embed="rId3">
            <a:alphaModFix/>
          </a:blip>
          <a:srcRect b="21948" l="4624" r="4622" t="17006"/>
          <a:stretch/>
        </p:blipFill>
        <p:spPr>
          <a:xfrm>
            <a:off x="90000" y="1799952"/>
            <a:ext cx="8964000" cy="4658967"/>
          </a:xfrm>
          <a:prstGeom prst="rect">
            <a:avLst/>
          </a:prstGeom>
          <a:solidFill>
            <a:schemeClr val="accent1"/>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Learn from data</a:t>
            </a:r>
            <a:endParaRPr>
              <a:solidFill>
                <a:schemeClr val="lt1"/>
              </a:solidFill>
            </a:endParaRPr>
          </a:p>
        </p:txBody>
      </p:sp>
      <p:pic>
        <p:nvPicPr>
          <p:cNvPr id="249" name="Google Shape;249;p24"/>
          <p:cNvPicPr preferRelativeResize="0"/>
          <p:nvPr>
            <p:ph idx="1" type="body"/>
          </p:nvPr>
        </p:nvPicPr>
        <p:blipFill rotWithShape="1">
          <a:blip r:embed="rId3">
            <a:alphaModFix/>
          </a:blip>
          <a:srcRect b="21948" l="4624" r="4622" t="17006"/>
          <a:stretch/>
        </p:blipFill>
        <p:spPr>
          <a:xfrm>
            <a:off x="90000" y="1799952"/>
            <a:ext cx="8964000" cy="4658967"/>
          </a:xfrm>
          <a:prstGeom prst="rect">
            <a:avLst/>
          </a:prstGeom>
          <a:solidFill>
            <a:schemeClr val="accent1"/>
          </a:solid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Example</a:t>
            </a:r>
            <a:endParaRPr>
              <a:solidFill>
                <a:schemeClr val="lt1"/>
              </a:solidFill>
            </a:endParaRPr>
          </a:p>
        </p:txBody>
      </p:sp>
      <p:pic>
        <p:nvPicPr>
          <p:cNvPr id="256" name="Google Shape;256;p25"/>
          <p:cNvPicPr preferRelativeResize="0"/>
          <p:nvPr>
            <p:ph idx="1" type="body"/>
          </p:nvPr>
        </p:nvPicPr>
        <p:blipFill rotWithShape="1">
          <a:blip r:embed="rId3">
            <a:alphaModFix/>
          </a:blip>
          <a:srcRect b="21953" l="4623" r="4619" t="17012"/>
          <a:stretch/>
        </p:blipFill>
        <p:spPr>
          <a:xfrm>
            <a:off x="90000" y="1799952"/>
            <a:ext cx="8964000" cy="4658967"/>
          </a:xfrm>
          <a:prstGeom prst="rect">
            <a:avLst/>
          </a:prstGeom>
          <a:solidFill>
            <a:schemeClr val="accent1"/>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Limitations</a:t>
            </a:r>
            <a:endParaRPr>
              <a:solidFill>
                <a:schemeClr val="lt1"/>
              </a:solidFill>
            </a:endParaRPr>
          </a:p>
        </p:txBody>
      </p:sp>
      <p:pic>
        <p:nvPicPr>
          <p:cNvPr id="263" name="Google Shape;263;p26"/>
          <p:cNvPicPr preferRelativeResize="0"/>
          <p:nvPr>
            <p:ph idx="1" type="body"/>
          </p:nvPr>
        </p:nvPicPr>
        <p:blipFill rotWithShape="1">
          <a:blip r:embed="rId3">
            <a:alphaModFix/>
          </a:blip>
          <a:srcRect b="21953" l="4623" r="4619" t="17012"/>
          <a:stretch/>
        </p:blipFill>
        <p:spPr>
          <a:xfrm>
            <a:off x="90000" y="1799952"/>
            <a:ext cx="8964000" cy="4658967"/>
          </a:xfrm>
          <a:prstGeom prst="rect">
            <a:avLst/>
          </a:prstGeom>
          <a:solidFill>
            <a:schemeClr val="accent1"/>
          </a:solid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Deep Learning – DL</a:t>
            </a:r>
            <a:br>
              <a:rPr lang="ru-RU">
                <a:solidFill>
                  <a:schemeClr val="lt1"/>
                </a:solidFill>
              </a:rPr>
            </a:br>
            <a:r>
              <a:rPr lang="ru-RU" sz="3200">
                <a:solidFill>
                  <a:schemeClr val="lt1"/>
                </a:solidFill>
              </a:rPr>
              <a:t>Definitions</a:t>
            </a:r>
            <a:endParaRPr>
              <a:solidFill>
                <a:schemeClr val="lt1"/>
              </a:solidFill>
            </a:endParaRPr>
          </a:p>
        </p:txBody>
      </p:sp>
      <p:pic>
        <p:nvPicPr>
          <p:cNvPr id="270" name="Google Shape;270;p27"/>
          <p:cNvPicPr preferRelativeResize="0"/>
          <p:nvPr>
            <p:ph idx="1" type="body"/>
          </p:nvPr>
        </p:nvPicPr>
        <p:blipFill rotWithShape="1">
          <a:blip r:embed="rId3">
            <a:alphaModFix/>
          </a:blip>
          <a:srcRect b="21953" l="4623" r="4619" t="17012"/>
          <a:stretch/>
        </p:blipFill>
        <p:spPr>
          <a:xfrm>
            <a:off x="90000" y="1799952"/>
            <a:ext cx="8964000" cy="4658967"/>
          </a:xfrm>
          <a:prstGeom prst="rect">
            <a:avLst/>
          </a:prstGeom>
          <a:solidFill>
            <a:schemeClr val="accent1"/>
          </a:solid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Deep Learning – DL</a:t>
            </a:r>
            <a:br>
              <a:rPr lang="ru-RU">
                <a:solidFill>
                  <a:schemeClr val="lt1"/>
                </a:solidFill>
              </a:rPr>
            </a:br>
            <a:r>
              <a:rPr lang="ru-RU" sz="3200">
                <a:solidFill>
                  <a:schemeClr val="lt1"/>
                </a:solidFill>
              </a:rPr>
              <a:t>Example</a:t>
            </a:r>
            <a:endParaRPr>
              <a:solidFill>
                <a:schemeClr val="lt1"/>
              </a:solidFill>
            </a:endParaRPr>
          </a:p>
        </p:txBody>
      </p:sp>
      <p:pic>
        <p:nvPicPr>
          <p:cNvPr id="277" name="Google Shape;277;p28"/>
          <p:cNvPicPr preferRelativeResize="0"/>
          <p:nvPr>
            <p:ph idx="1" type="body"/>
          </p:nvPr>
        </p:nvPicPr>
        <p:blipFill rotWithShape="1">
          <a:blip r:embed="rId3">
            <a:alphaModFix/>
          </a:blip>
          <a:srcRect b="21953" l="4623" r="4619" t="17012"/>
          <a:stretch/>
        </p:blipFill>
        <p:spPr>
          <a:xfrm>
            <a:off x="90000" y="1799952"/>
            <a:ext cx="8964000" cy="4658967"/>
          </a:xfrm>
          <a:prstGeom prst="rect">
            <a:avLst/>
          </a:prstGeom>
          <a:solidFill>
            <a:schemeClr val="accent1"/>
          </a:solid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9"/>
          <p:cNvSpPr txBox="1"/>
          <p:nvPr>
            <p:ph type="title"/>
          </p:nvPr>
        </p:nvSpPr>
        <p:spPr>
          <a:xfrm>
            <a:off x="90000" y="90000"/>
            <a:ext cx="8964000" cy="1585493"/>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План</a:t>
            </a:r>
            <a:endParaRPr>
              <a:solidFill>
                <a:schemeClr val="lt1"/>
              </a:solidFill>
            </a:endParaRPr>
          </a:p>
        </p:txBody>
      </p:sp>
      <p:sp>
        <p:nvSpPr>
          <p:cNvPr id="283" name="Google Shape;283;p29"/>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AI, ML, DL ?</a:t>
            </a:r>
            <a:endParaRPr>
              <a:solidFill>
                <a:schemeClr val="lt1"/>
              </a:solidFill>
            </a:endParaRPr>
          </a:p>
          <a:p>
            <a:pPr indent="-228600" lvl="0" marL="228600" rtl="0" algn="l">
              <a:lnSpc>
                <a:spcPct val="90000"/>
              </a:lnSpc>
              <a:spcBef>
                <a:spcPts val="1000"/>
              </a:spcBef>
              <a:spcAft>
                <a:spcPts val="0"/>
              </a:spcAft>
              <a:buClr>
                <a:srgbClr val="FFFF00"/>
              </a:buClr>
              <a:buSzPts val="2800"/>
              <a:buChar char="•"/>
            </a:pPr>
            <a:r>
              <a:rPr lang="ru-RU">
                <a:solidFill>
                  <a:srgbClr val="FFFF00"/>
                </a:solidFill>
              </a:rPr>
              <a:t>При чём здесь Big Data?</a:t>
            </a:r>
            <a:endParaRPr>
              <a:solidFill>
                <a:srgbClr val="FFFF00"/>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Data Science и чем занимается Data Scientist?</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Сферы приложения</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Словарь терминов</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Типы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Примеры прикладных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 чего начать</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ИИ – это больше, чем мода)</a:t>
            </a:r>
            <a:endParaRPr>
              <a:solidFill>
                <a:schemeClr val="lt1"/>
              </a:solidFill>
            </a:endParaRPr>
          </a:p>
        </p:txBody>
      </p:sp>
      <p:pic>
        <p:nvPicPr>
          <p:cNvPr id="102" name="Google Shape;102;p3"/>
          <p:cNvPicPr preferRelativeResize="0"/>
          <p:nvPr>
            <p:ph idx="1" type="body"/>
          </p:nvPr>
        </p:nvPicPr>
        <p:blipFill rotWithShape="1">
          <a:blip r:embed="rId3">
            <a:alphaModFix/>
          </a:blip>
          <a:srcRect b="8857" l="0" r="0" t="7792"/>
          <a:stretch/>
        </p:blipFill>
        <p:spPr>
          <a:xfrm>
            <a:off x="90000" y="1800000"/>
            <a:ext cx="8964000" cy="4202852"/>
          </a:xfrm>
          <a:prstGeom prst="rect">
            <a:avLst/>
          </a:prstGeom>
          <a:solidFill>
            <a:schemeClr val="accent1"/>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Big Data</a:t>
            </a:r>
            <a:endParaRPr>
              <a:solidFill>
                <a:schemeClr val="lt1"/>
              </a:solidFill>
            </a:endParaRPr>
          </a:p>
        </p:txBody>
      </p:sp>
      <p:pic>
        <p:nvPicPr>
          <p:cNvPr id="290" name="Google Shape;290;p30"/>
          <p:cNvPicPr preferRelativeResize="0"/>
          <p:nvPr>
            <p:ph idx="1" type="body"/>
          </p:nvPr>
        </p:nvPicPr>
        <p:blipFill rotWithShape="1">
          <a:blip r:embed="rId3">
            <a:alphaModFix/>
          </a:blip>
          <a:srcRect b="0" l="0" r="0" t="0"/>
          <a:stretch/>
        </p:blipFill>
        <p:spPr>
          <a:xfrm>
            <a:off x="1296000" y="1800000"/>
            <a:ext cx="6624000" cy="496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Big Data</a:t>
            </a:r>
            <a:endParaRPr>
              <a:solidFill>
                <a:schemeClr val="lt1"/>
              </a:solidFill>
            </a:endParaRPr>
          </a:p>
        </p:txBody>
      </p:sp>
      <p:sp>
        <p:nvSpPr>
          <p:cNvPr id="297" name="Google Shape;297;p31"/>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lt1"/>
              </a:buClr>
              <a:buSzPct val="100000"/>
              <a:buChar char="•"/>
            </a:pPr>
            <a:r>
              <a:rPr lang="ru-RU">
                <a:solidFill>
                  <a:schemeClr val="lt1"/>
                </a:solidFill>
              </a:rPr>
              <a:t>Большие данные - это термин, используемый для обозначения исследования и приложений наборов данных, которые являются настолько большими и сложными, что традиционное прикладное программное обеспечение для обработки данных не подходит для решения этих проблем. </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VVV – Meta Group, 2001</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a:solidFill>
                  <a:schemeClr val="lt1"/>
                </a:solidFill>
              </a:rPr>
              <a:t>Объем (Volume) – сколько данных содержит набор?</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a:solidFill>
                  <a:schemeClr val="lt1"/>
                </a:solidFill>
              </a:rPr>
              <a:t>Разнообразие (Variety) – насколько отличаются друг от друга разные наборы данных?</a:t>
            </a:r>
            <a:endParaRPr>
              <a:solidFill>
                <a:schemeClr val="lt1"/>
              </a:solidFill>
            </a:endParaRPr>
          </a:p>
          <a:p>
            <a:pPr indent="-228600" lvl="1" marL="685800" rtl="0" algn="l">
              <a:lnSpc>
                <a:spcPct val="90000"/>
              </a:lnSpc>
              <a:spcBef>
                <a:spcPts val="500"/>
              </a:spcBef>
              <a:spcAft>
                <a:spcPts val="0"/>
              </a:spcAft>
              <a:buClr>
                <a:schemeClr val="lt1"/>
              </a:buClr>
              <a:buSzPct val="100000"/>
              <a:buChar char="•"/>
            </a:pPr>
            <a:r>
              <a:rPr lang="ru-RU">
                <a:solidFill>
                  <a:schemeClr val="lt1"/>
                </a:solidFill>
              </a:rPr>
              <a:t>Скорость (Velocity) – с какой скоростью генерируются новые данные?</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veracity (достоверность)</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viability (жизнеспособность)</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value (ценность)</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variability (переменчивость)</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visualization</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2"/>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Big Data</a:t>
            </a:r>
            <a:br>
              <a:rPr lang="ru-RU">
                <a:solidFill>
                  <a:schemeClr val="lt1"/>
                </a:solidFill>
              </a:rPr>
            </a:br>
            <a:r>
              <a:rPr lang="ru-RU" sz="3200">
                <a:solidFill>
                  <a:schemeClr val="lt1"/>
                </a:solidFill>
              </a:rPr>
              <a:t>Challenges</a:t>
            </a:r>
            <a:endParaRPr>
              <a:solidFill>
                <a:schemeClr val="lt1"/>
              </a:solidFill>
            </a:endParaRPr>
          </a:p>
        </p:txBody>
      </p:sp>
      <p:sp>
        <p:nvSpPr>
          <p:cNvPr id="304" name="Google Shape;304;p32"/>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capturing data</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data storage</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data analysis</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search</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sharing</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transfer</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visualization</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querying</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updating</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information privacy</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data source</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Big Data</a:t>
            </a:r>
            <a:br>
              <a:rPr lang="ru-RU">
                <a:solidFill>
                  <a:schemeClr val="lt1"/>
                </a:solidFill>
              </a:rPr>
            </a:br>
            <a:r>
              <a:rPr lang="ru-RU" sz="3200">
                <a:solidFill>
                  <a:schemeClr val="lt1"/>
                </a:solidFill>
              </a:rPr>
              <a:t>Landscape of Technologies</a:t>
            </a:r>
            <a:endParaRPr>
              <a:solidFill>
                <a:schemeClr val="lt1"/>
              </a:solidFill>
            </a:endParaRPr>
          </a:p>
        </p:txBody>
      </p:sp>
      <p:sp>
        <p:nvSpPr>
          <p:cNvPr id="311" name="Google Shape;311;p33"/>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800"/>
              <a:buChar char="•"/>
            </a:pPr>
            <a:r>
              <a:rPr lang="ru-RU">
                <a:solidFill>
                  <a:schemeClr val="lt1"/>
                </a:solidFill>
              </a:rPr>
              <a:t>File system</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Distributed programming frameworks</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Data integration</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Databases</a:t>
            </a:r>
            <a:endParaRPr>
              <a:solidFill>
                <a:schemeClr val="lt1"/>
              </a:solidFill>
            </a:endParaRPr>
          </a:p>
          <a:p>
            <a:pPr indent="-228600" lvl="0" marL="228600" rtl="0" algn="l">
              <a:lnSpc>
                <a:spcPct val="90000"/>
              </a:lnSpc>
              <a:spcBef>
                <a:spcPts val="1000"/>
              </a:spcBef>
              <a:spcAft>
                <a:spcPts val="0"/>
              </a:spcAft>
              <a:buClr>
                <a:srgbClr val="FFFF00"/>
              </a:buClr>
              <a:buSzPts val="2800"/>
              <a:buChar char="•"/>
            </a:pPr>
            <a:r>
              <a:rPr lang="ru-RU">
                <a:solidFill>
                  <a:srgbClr val="FFFF00"/>
                </a:solidFill>
              </a:rPr>
              <a:t>Machine learning</a:t>
            </a:r>
            <a:endParaRPr>
              <a:solidFill>
                <a:srgbClr val="FFFF00"/>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Security</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Scheduling</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Benchmarking</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System deployment</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Service programming</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3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Big Data</a:t>
            </a:r>
            <a:br>
              <a:rPr lang="ru-RU">
                <a:solidFill>
                  <a:schemeClr val="lt1"/>
                </a:solidFill>
              </a:rPr>
            </a:br>
            <a:r>
              <a:rPr lang="ru-RU" sz="3200">
                <a:solidFill>
                  <a:schemeClr val="lt1"/>
                </a:solidFill>
              </a:rPr>
              <a:t>Ecosystem</a:t>
            </a:r>
            <a:endParaRPr>
              <a:solidFill>
                <a:schemeClr val="lt1"/>
              </a:solidFill>
            </a:endParaRPr>
          </a:p>
        </p:txBody>
      </p:sp>
      <p:pic>
        <p:nvPicPr>
          <p:cNvPr id="318" name="Google Shape;318;p34"/>
          <p:cNvPicPr preferRelativeResize="0"/>
          <p:nvPr>
            <p:ph idx="1" type="body"/>
          </p:nvPr>
        </p:nvPicPr>
        <p:blipFill rotWithShape="1">
          <a:blip r:embed="rId3">
            <a:alphaModFix/>
          </a:blip>
          <a:srcRect b="50737" l="0" r="0" t="5"/>
          <a:stretch/>
        </p:blipFill>
        <p:spPr>
          <a:xfrm>
            <a:off x="936000" y="1799930"/>
            <a:ext cx="7200000" cy="4846830"/>
          </a:xfrm>
          <a:prstGeom prst="rect">
            <a:avLst/>
          </a:prstGeom>
          <a:solidFill>
            <a:schemeClr val="accent1"/>
          </a:solid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pic>
        <p:nvPicPr>
          <p:cNvPr id="323" name="Google Shape;323;p35"/>
          <p:cNvPicPr preferRelativeResize="0"/>
          <p:nvPr>
            <p:ph idx="1" type="body"/>
          </p:nvPr>
        </p:nvPicPr>
        <p:blipFill rotWithShape="1">
          <a:blip r:embed="rId3">
            <a:alphaModFix/>
          </a:blip>
          <a:srcRect b="2" l="0" r="0" t="32304"/>
          <a:stretch/>
        </p:blipFill>
        <p:spPr>
          <a:xfrm>
            <a:off x="936000" y="144001"/>
            <a:ext cx="7200000" cy="6660000"/>
          </a:xfrm>
          <a:prstGeom prst="rect">
            <a:avLst/>
          </a:prstGeom>
          <a:solidFill>
            <a:schemeClr val="accent1"/>
          </a:soli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type="title"/>
          </p:nvPr>
        </p:nvSpPr>
        <p:spPr>
          <a:xfrm>
            <a:off x="90000" y="90000"/>
            <a:ext cx="8964000" cy="1585493"/>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План</a:t>
            </a:r>
            <a:endParaRPr>
              <a:solidFill>
                <a:schemeClr val="lt1"/>
              </a:solidFill>
            </a:endParaRPr>
          </a:p>
        </p:txBody>
      </p:sp>
      <p:sp>
        <p:nvSpPr>
          <p:cNvPr id="329" name="Google Shape;329;p36"/>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AI, ML, DL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При чём здесь Big Data?</a:t>
            </a:r>
            <a:endParaRPr>
              <a:solidFill>
                <a:schemeClr val="lt1"/>
              </a:solidFill>
            </a:endParaRPr>
          </a:p>
          <a:p>
            <a:pPr indent="-228600" lvl="0" marL="228600" rtl="0" algn="l">
              <a:lnSpc>
                <a:spcPct val="90000"/>
              </a:lnSpc>
              <a:spcBef>
                <a:spcPts val="1000"/>
              </a:spcBef>
              <a:spcAft>
                <a:spcPts val="0"/>
              </a:spcAft>
              <a:buClr>
                <a:srgbClr val="FFFF00"/>
              </a:buClr>
              <a:buSzPts val="2800"/>
              <a:buChar char="•"/>
            </a:pPr>
            <a:r>
              <a:rPr lang="ru-RU">
                <a:solidFill>
                  <a:srgbClr val="FFFF00"/>
                </a:solidFill>
              </a:rPr>
              <a:t>Что такое Data Science и чем занимается Data Scientist?</a:t>
            </a:r>
            <a:endParaRPr>
              <a:solidFill>
                <a:srgbClr val="FFFF00"/>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Сферы приложения</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Словарь терминов</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Типы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Примеры прикладных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 чего начать</a:t>
            </a:r>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 DS</a:t>
            </a:r>
            <a:endParaRPr>
              <a:solidFill>
                <a:schemeClr val="lt1"/>
              </a:solidFill>
            </a:endParaRPr>
          </a:p>
        </p:txBody>
      </p:sp>
      <p:sp>
        <p:nvSpPr>
          <p:cNvPr id="336" name="Google Shape;336;p37"/>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800"/>
              <a:buChar char="•"/>
            </a:pPr>
            <a:r>
              <a:rPr lang="ru-RU">
                <a:solidFill>
                  <a:schemeClr val="lt1"/>
                </a:solidFill>
              </a:rPr>
              <a:t>С 2013 года </a:t>
            </a:r>
            <a:r>
              <a:rPr lang="ru-RU">
                <a:solidFill>
                  <a:srgbClr val="FFFF00"/>
                </a:solidFill>
              </a:rPr>
              <a:t>большие данные</a:t>
            </a:r>
            <a:r>
              <a:rPr lang="ru-RU">
                <a:solidFill>
                  <a:schemeClr val="lt1"/>
                </a:solidFill>
              </a:rPr>
              <a:t> как академический предмет изучаются в появившихся вузовских программах по науке о данных (Data Science)</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b="1" lang="ru-RU">
                <a:solidFill>
                  <a:schemeClr val="lt1"/>
                </a:solidFill>
              </a:rPr>
              <a:t>“</a:t>
            </a:r>
            <a:r>
              <a:rPr lang="ru-RU">
                <a:solidFill>
                  <a:schemeClr val="lt1"/>
                </a:solidFill>
              </a:rPr>
              <a:t>Data science is an interdisciplinary field that uses scientific methods, processes, algorithms and systems to extract knowledge and insights from data in various forms, both structured and unstructured,</a:t>
            </a:r>
            <a:r>
              <a:rPr baseline="30000" lang="ru-RU">
                <a:solidFill>
                  <a:schemeClr val="lt1"/>
                </a:solidFill>
              </a:rPr>
              <a:t> </a:t>
            </a:r>
            <a:r>
              <a:rPr lang="ru-RU">
                <a:solidFill>
                  <a:schemeClr val="lt1"/>
                </a:solidFill>
              </a:rPr>
              <a:t>similar to data mining.” (Wikipedia)</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Turing award winner Jim Gray imagined data science as a "fourth paradigm" of science (empirical, theoretical, computational and now data-driven)</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"The Sexiest Job of the 21st Century" – Harvard Business Review, 2012</a:t>
            </a: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sp>
        <p:nvSpPr>
          <p:cNvPr id="342" name="Google Shape;342;p38"/>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Process</a:t>
            </a:r>
            <a:endParaRPr>
              <a:solidFill>
                <a:schemeClr val="lt1"/>
              </a:solidFill>
            </a:endParaRPr>
          </a:p>
        </p:txBody>
      </p:sp>
      <p:pic>
        <p:nvPicPr>
          <p:cNvPr id="343" name="Google Shape;343;p38"/>
          <p:cNvPicPr preferRelativeResize="0"/>
          <p:nvPr>
            <p:ph idx="1" type="body"/>
          </p:nvPr>
        </p:nvPicPr>
        <p:blipFill rotWithShape="1">
          <a:blip r:embed="rId3">
            <a:alphaModFix/>
          </a:blip>
          <a:srcRect b="0" l="0" r="0" t="0"/>
          <a:stretch/>
        </p:blipFill>
        <p:spPr>
          <a:xfrm>
            <a:off x="2895600" y="2848769"/>
            <a:ext cx="3352800" cy="2870200"/>
          </a:xfrm>
          <a:prstGeom prst="rect">
            <a:avLst/>
          </a:prstGeom>
          <a:solidFill>
            <a:schemeClr val="accent1"/>
          </a:solid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9"/>
          <p:cNvSpPr txBox="1"/>
          <p:nvPr>
            <p:ph type="title"/>
          </p:nvPr>
        </p:nvSpPr>
        <p:spPr>
          <a:xfrm>
            <a:off x="90000" y="90000"/>
            <a:ext cx="8964000" cy="15840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Process</a:t>
            </a:r>
            <a:br>
              <a:rPr lang="ru-RU">
                <a:solidFill>
                  <a:schemeClr val="lt1"/>
                </a:solidFill>
              </a:rPr>
            </a:br>
            <a:r>
              <a:rPr lang="ru-RU" sz="3200">
                <a:solidFill>
                  <a:schemeClr val="lt1"/>
                </a:solidFill>
              </a:rPr>
              <a:t>Step 1: Setting the research goal </a:t>
            </a:r>
            <a:endParaRPr>
              <a:solidFill>
                <a:schemeClr val="lt1"/>
              </a:solidFill>
            </a:endParaRPr>
          </a:p>
        </p:txBody>
      </p:sp>
      <p:sp>
        <p:nvSpPr>
          <p:cNvPr id="350" name="Google Shape;350;p39"/>
          <p:cNvSpPr txBox="1"/>
          <p:nvPr>
            <p:ph idx="2" type="body"/>
          </p:nvPr>
        </p:nvSpPr>
        <p:spPr>
          <a:xfrm>
            <a:off x="4608000" y="1825625"/>
            <a:ext cx="4428000" cy="49680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ru-RU" sz="2000">
                <a:solidFill>
                  <a:schemeClr val="lt1"/>
                </a:solidFill>
              </a:rPr>
              <a:t>Data science применяется в основном в контексте организаций. </a:t>
            </a:r>
            <a:endParaRPr sz="2000">
              <a:solidFill>
                <a:schemeClr val="lt1"/>
              </a:solidFill>
            </a:endParaRPr>
          </a:p>
          <a:p>
            <a:pPr indent="0" lvl="0" marL="0" rtl="0" algn="l">
              <a:lnSpc>
                <a:spcPct val="90000"/>
              </a:lnSpc>
              <a:spcBef>
                <a:spcPts val="1000"/>
              </a:spcBef>
              <a:spcAft>
                <a:spcPts val="0"/>
              </a:spcAft>
              <a:buClr>
                <a:schemeClr val="lt1"/>
              </a:buClr>
              <a:buSzPts val="2000"/>
              <a:buNone/>
            </a:pPr>
            <a:r>
              <a:rPr lang="ru-RU" sz="2000">
                <a:solidFill>
                  <a:schemeClr val="lt1"/>
                </a:solidFill>
              </a:rPr>
              <a:t>Когда бизнес предлагает вам взяться за проект data science, вы сначала готовите проектное задание. </a:t>
            </a:r>
            <a:endParaRPr sz="2000">
              <a:solidFill>
                <a:schemeClr val="lt1"/>
              </a:solidFill>
            </a:endParaRPr>
          </a:p>
          <a:p>
            <a:pPr indent="0" lvl="0" marL="0" rtl="0" algn="l">
              <a:lnSpc>
                <a:spcPct val="90000"/>
              </a:lnSpc>
              <a:spcBef>
                <a:spcPts val="1000"/>
              </a:spcBef>
              <a:spcAft>
                <a:spcPts val="0"/>
              </a:spcAft>
              <a:buClr>
                <a:schemeClr val="lt1"/>
              </a:buClr>
              <a:buSzPts val="2000"/>
              <a:buNone/>
            </a:pPr>
            <a:r>
              <a:rPr lang="ru-RU" sz="2000">
                <a:solidFill>
                  <a:schemeClr val="lt1"/>
                </a:solidFill>
              </a:rPr>
              <a:t>В проектном задании описано, что вы собираетесь исследовать, какую пользу это принесет компании, какие данные и ресурсы вам потребуются, представлен календарный план работ и описание выходных результатов.</a:t>
            </a:r>
            <a:endParaRPr sz="2000">
              <a:solidFill>
                <a:schemeClr val="lt1"/>
              </a:solidFill>
            </a:endParaRPr>
          </a:p>
        </p:txBody>
      </p:sp>
      <p:pic>
        <p:nvPicPr>
          <p:cNvPr id="351" name="Google Shape;351;p39"/>
          <p:cNvPicPr preferRelativeResize="0"/>
          <p:nvPr>
            <p:ph idx="1" type="body"/>
          </p:nvPr>
        </p:nvPicPr>
        <p:blipFill rotWithShape="1">
          <a:blip r:embed="rId3">
            <a:alphaModFix/>
          </a:blip>
          <a:srcRect b="0" l="41" r="41" t="0"/>
          <a:stretch/>
        </p:blipFill>
        <p:spPr>
          <a:xfrm>
            <a:off x="90488" y="1800000"/>
            <a:ext cx="4428000" cy="2756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ИИ – это больше, чем мода)</a:t>
            </a:r>
            <a:endParaRPr>
              <a:solidFill>
                <a:schemeClr val="lt1"/>
              </a:solidFill>
            </a:endParaRPr>
          </a:p>
        </p:txBody>
      </p:sp>
      <p:pic>
        <p:nvPicPr>
          <p:cNvPr id="109" name="Google Shape;109;p4"/>
          <p:cNvPicPr preferRelativeResize="0"/>
          <p:nvPr>
            <p:ph idx="1" type="body"/>
          </p:nvPr>
        </p:nvPicPr>
        <p:blipFill rotWithShape="1">
          <a:blip r:embed="rId3">
            <a:alphaModFix/>
          </a:blip>
          <a:srcRect b="0" l="0" r="0" t="0"/>
          <a:stretch/>
        </p:blipFill>
        <p:spPr>
          <a:xfrm>
            <a:off x="90000" y="1800000"/>
            <a:ext cx="8831999" cy="4968000"/>
          </a:xfrm>
          <a:prstGeom prst="rect">
            <a:avLst/>
          </a:prstGeom>
          <a:solidFill>
            <a:schemeClr val="accent1"/>
          </a:solid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type="title"/>
          </p:nvPr>
        </p:nvSpPr>
        <p:spPr>
          <a:xfrm>
            <a:off x="90000" y="90000"/>
            <a:ext cx="8964000" cy="15840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Process</a:t>
            </a:r>
            <a:br>
              <a:rPr lang="ru-RU">
                <a:solidFill>
                  <a:schemeClr val="lt1"/>
                </a:solidFill>
              </a:rPr>
            </a:br>
            <a:r>
              <a:rPr lang="ru-RU" sz="3200">
                <a:solidFill>
                  <a:schemeClr val="lt1"/>
                </a:solidFill>
              </a:rPr>
              <a:t>Step 2: Retrieving data </a:t>
            </a:r>
            <a:endParaRPr>
              <a:solidFill>
                <a:schemeClr val="lt1"/>
              </a:solidFill>
            </a:endParaRPr>
          </a:p>
        </p:txBody>
      </p:sp>
      <p:sp>
        <p:nvSpPr>
          <p:cNvPr id="358" name="Google Shape;358;p40"/>
          <p:cNvSpPr txBox="1"/>
          <p:nvPr>
            <p:ph idx="2" type="body"/>
          </p:nvPr>
        </p:nvSpPr>
        <p:spPr>
          <a:xfrm>
            <a:off x="4608000" y="1825625"/>
            <a:ext cx="4428000" cy="49680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ru-RU" sz="2000">
                <a:solidFill>
                  <a:schemeClr val="lt1"/>
                </a:solidFill>
              </a:rPr>
              <a:t>На втором этапе происходит сбор данных. </a:t>
            </a:r>
            <a:endParaRPr sz="2000">
              <a:solidFill>
                <a:schemeClr val="lt1"/>
              </a:solidFill>
            </a:endParaRPr>
          </a:p>
          <a:p>
            <a:pPr indent="0" lvl="0" marL="0" rtl="0" algn="l">
              <a:lnSpc>
                <a:spcPct val="90000"/>
              </a:lnSpc>
              <a:spcBef>
                <a:spcPts val="1000"/>
              </a:spcBef>
              <a:spcAft>
                <a:spcPts val="0"/>
              </a:spcAft>
              <a:buClr>
                <a:schemeClr val="lt1"/>
              </a:buClr>
              <a:buSzPts val="2000"/>
              <a:buNone/>
            </a:pPr>
            <a:r>
              <a:rPr lang="ru-RU" sz="2000">
                <a:solidFill>
                  <a:schemeClr val="lt1"/>
                </a:solidFill>
              </a:rPr>
              <a:t>В проектном задании указано, какие данные вам потребуются и где их можно найти. </a:t>
            </a:r>
            <a:endParaRPr sz="2000">
              <a:solidFill>
                <a:schemeClr val="lt1"/>
              </a:solidFill>
            </a:endParaRPr>
          </a:p>
          <a:p>
            <a:pPr indent="0" lvl="0" marL="0" rtl="0" algn="l">
              <a:lnSpc>
                <a:spcPct val="90000"/>
              </a:lnSpc>
              <a:spcBef>
                <a:spcPts val="1000"/>
              </a:spcBef>
              <a:spcAft>
                <a:spcPts val="0"/>
              </a:spcAft>
              <a:buClr>
                <a:schemeClr val="lt1"/>
              </a:buClr>
              <a:buSzPts val="2000"/>
              <a:buNone/>
            </a:pPr>
            <a:r>
              <a:rPr lang="ru-RU" sz="2000">
                <a:solidFill>
                  <a:schemeClr val="lt1"/>
                </a:solidFill>
              </a:rPr>
              <a:t>На этом этапе вы принимаете меры к тому, чтобы данные могли использоваться в вашей программе, что означает проверку существования, качества и доступности данных.</a:t>
            </a:r>
            <a:endParaRPr sz="2000">
              <a:solidFill>
                <a:schemeClr val="lt1"/>
              </a:solidFill>
            </a:endParaRPr>
          </a:p>
        </p:txBody>
      </p:sp>
      <p:pic>
        <p:nvPicPr>
          <p:cNvPr id="359" name="Google Shape;359;p40"/>
          <p:cNvPicPr preferRelativeResize="0"/>
          <p:nvPr>
            <p:ph idx="1" type="body"/>
          </p:nvPr>
        </p:nvPicPr>
        <p:blipFill rotWithShape="1">
          <a:blip r:embed="rId3">
            <a:alphaModFix/>
          </a:blip>
          <a:srcRect b="0" l="0" r="0" t="0"/>
          <a:stretch/>
        </p:blipFill>
        <p:spPr>
          <a:xfrm>
            <a:off x="90488" y="1800000"/>
            <a:ext cx="4428000" cy="29519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90000" y="90000"/>
            <a:ext cx="8964000" cy="15840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Process</a:t>
            </a:r>
            <a:br>
              <a:rPr lang="ru-RU">
                <a:solidFill>
                  <a:schemeClr val="lt1"/>
                </a:solidFill>
              </a:rPr>
            </a:br>
            <a:r>
              <a:rPr lang="ru-RU" sz="3200">
                <a:solidFill>
                  <a:schemeClr val="lt1"/>
                </a:solidFill>
              </a:rPr>
              <a:t>Step 3: Data preparation</a:t>
            </a:r>
            <a:endParaRPr>
              <a:solidFill>
                <a:schemeClr val="lt1"/>
              </a:solidFill>
            </a:endParaRPr>
          </a:p>
        </p:txBody>
      </p:sp>
      <p:sp>
        <p:nvSpPr>
          <p:cNvPr id="366" name="Google Shape;366;p41"/>
          <p:cNvSpPr txBox="1"/>
          <p:nvPr>
            <p:ph idx="2" type="body"/>
          </p:nvPr>
        </p:nvSpPr>
        <p:spPr>
          <a:xfrm>
            <a:off x="4608000" y="1825625"/>
            <a:ext cx="4428000" cy="49680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ru-RU" sz="2000">
                <a:solidFill>
                  <a:schemeClr val="lt1"/>
                </a:solidFill>
              </a:rPr>
              <a:t>Процесс сбора данных подвержен ошибкам; в этой фазе исследователь повышает качество данных и готовит их к последующему использованию. Эта фаза состоит из трех подфаз: </a:t>
            </a:r>
            <a:r>
              <a:rPr i="1" lang="ru-RU" sz="2000">
                <a:solidFill>
                  <a:schemeClr val="lt1"/>
                </a:solidFill>
              </a:rPr>
              <a:t>очистка данных</a:t>
            </a:r>
            <a:r>
              <a:rPr lang="ru-RU" sz="2000">
                <a:solidFill>
                  <a:schemeClr val="lt1"/>
                </a:solidFill>
              </a:rPr>
              <a:t> удаляет некорректные значения из источника данных и устраняет расхождения между источниками, </a:t>
            </a:r>
            <a:r>
              <a:rPr i="1" lang="ru-RU" sz="2000">
                <a:solidFill>
                  <a:schemeClr val="lt1"/>
                </a:solidFill>
              </a:rPr>
              <a:t>интеграция данных</a:t>
            </a:r>
            <a:r>
              <a:rPr lang="ru-RU" sz="2000">
                <a:solidFill>
                  <a:schemeClr val="lt1"/>
                </a:solidFill>
              </a:rPr>
              <a:t> расширяет информацию посредством объединения информации из нескольких источников, а </a:t>
            </a:r>
            <a:r>
              <a:rPr i="1" lang="ru-RU" sz="2000">
                <a:solidFill>
                  <a:schemeClr val="lt1"/>
                </a:solidFill>
              </a:rPr>
              <a:t>преобразование данных</a:t>
            </a:r>
            <a:r>
              <a:rPr lang="ru-RU" sz="2000">
                <a:solidFill>
                  <a:schemeClr val="lt1"/>
                </a:solidFill>
              </a:rPr>
              <a:t> гарантирует, что данные находятся в подходящем формате для использования в ваших моделях.</a:t>
            </a:r>
            <a:endParaRPr sz="2000">
              <a:solidFill>
                <a:schemeClr val="lt1"/>
              </a:solidFill>
            </a:endParaRPr>
          </a:p>
        </p:txBody>
      </p:sp>
      <p:pic>
        <p:nvPicPr>
          <p:cNvPr id="367" name="Google Shape;367;p41"/>
          <p:cNvPicPr preferRelativeResize="0"/>
          <p:nvPr>
            <p:ph idx="1" type="body"/>
          </p:nvPr>
        </p:nvPicPr>
        <p:blipFill rotWithShape="1">
          <a:blip r:embed="rId3">
            <a:alphaModFix/>
          </a:blip>
          <a:srcRect b="0" l="0" r="0" t="0"/>
          <a:stretch/>
        </p:blipFill>
        <p:spPr>
          <a:xfrm>
            <a:off x="90000" y="1800000"/>
            <a:ext cx="4428000" cy="429776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txBox="1"/>
          <p:nvPr>
            <p:ph type="title"/>
          </p:nvPr>
        </p:nvSpPr>
        <p:spPr>
          <a:xfrm>
            <a:off x="90000" y="90000"/>
            <a:ext cx="8964000" cy="15840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Process</a:t>
            </a:r>
            <a:br>
              <a:rPr lang="ru-RU">
                <a:solidFill>
                  <a:schemeClr val="lt1"/>
                </a:solidFill>
              </a:rPr>
            </a:br>
            <a:r>
              <a:rPr lang="ru-RU" sz="3200">
                <a:solidFill>
                  <a:schemeClr val="lt1"/>
                </a:solidFill>
              </a:rPr>
              <a:t>Step 4: Data exploration </a:t>
            </a:r>
            <a:endParaRPr>
              <a:solidFill>
                <a:schemeClr val="lt1"/>
              </a:solidFill>
            </a:endParaRPr>
          </a:p>
        </p:txBody>
      </p:sp>
      <p:sp>
        <p:nvSpPr>
          <p:cNvPr id="374" name="Google Shape;374;p42"/>
          <p:cNvSpPr txBox="1"/>
          <p:nvPr>
            <p:ph idx="2" type="body"/>
          </p:nvPr>
        </p:nvSpPr>
        <p:spPr>
          <a:xfrm>
            <a:off x="4608000" y="1825625"/>
            <a:ext cx="4428000" cy="49680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ru-RU" sz="2000">
                <a:solidFill>
                  <a:schemeClr val="lt1"/>
                </a:solidFill>
              </a:rPr>
              <a:t>Исследование данных направлено достижение более глубокого понимания данных. </a:t>
            </a:r>
            <a:endParaRPr sz="2000">
              <a:solidFill>
                <a:schemeClr val="lt1"/>
              </a:solidFill>
            </a:endParaRPr>
          </a:p>
          <a:p>
            <a:pPr indent="0" lvl="0" marL="0" rtl="0" algn="l">
              <a:lnSpc>
                <a:spcPct val="90000"/>
              </a:lnSpc>
              <a:spcBef>
                <a:spcPts val="1000"/>
              </a:spcBef>
              <a:spcAft>
                <a:spcPts val="0"/>
              </a:spcAft>
              <a:buClr>
                <a:schemeClr val="lt1"/>
              </a:buClr>
              <a:buSzPts val="2000"/>
              <a:buNone/>
            </a:pPr>
            <a:r>
              <a:rPr lang="ru-RU" sz="2000">
                <a:solidFill>
                  <a:schemeClr val="lt1"/>
                </a:solidFill>
              </a:rPr>
              <a:t>Вы пытаетесь понять, какие переменные взаимодействуют друг с другом, оценить распределение данных и определить наличие выбросов. </a:t>
            </a:r>
            <a:endParaRPr sz="2000">
              <a:solidFill>
                <a:schemeClr val="lt1"/>
              </a:solidFill>
            </a:endParaRPr>
          </a:p>
          <a:p>
            <a:pPr indent="0" lvl="0" marL="0" rtl="0" algn="l">
              <a:lnSpc>
                <a:spcPct val="90000"/>
              </a:lnSpc>
              <a:spcBef>
                <a:spcPts val="1000"/>
              </a:spcBef>
              <a:spcAft>
                <a:spcPts val="0"/>
              </a:spcAft>
              <a:buClr>
                <a:schemeClr val="lt1"/>
              </a:buClr>
              <a:buSzPts val="2000"/>
              <a:buNone/>
            </a:pPr>
            <a:r>
              <a:rPr lang="ru-RU" sz="2000">
                <a:solidFill>
                  <a:schemeClr val="lt1"/>
                </a:solidFill>
              </a:rPr>
              <a:t>Для этого в основном используются описательные статистики, визуальные методы и простое моделирование. </a:t>
            </a:r>
            <a:endParaRPr sz="2000">
              <a:solidFill>
                <a:schemeClr val="lt1"/>
              </a:solidFill>
            </a:endParaRPr>
          </a:p>
          <a:p>
            <a:pPr indent="0" lvl="0" marL="0" rtl="0" algn="l">
              <a:lnSpc>
                <a:spcPct val="90000"/>
              </a:lnSpc>
              <a:spcBef>
                <a:spcPts val="1000"/>
              </a:spcBef>
              <a:spcAft>
                <a:spcPts val="0"/>
              </a:spcAft>
              <a:buClr>
                <a:schemeClr val="lt1"/>
              </a:buClr>
              <a:buSzPts val="2000"/>
              <a:buNone/>
            </a:pPr>
            <a:r>
              <a:rPr lang="ru-RU" sz="2000">
                <a:solidFill>
                  <a:schemeClr val="lt1"/>
                </a:solidFill>
              </a:rPr>
              <a:t>Это шаг часто называют ”Exploratory Data Analysis” (“исследовательский анализ данных”)</a:t>
            </a:r>
            <a:endParaRPr sz="2000">
              <a:solidFill>
                <a:schemeClr val="lt1"/>
              </a:solidFill>
            </a:endParaRPr>
          </a:p>
        </p:txBody>
      </p:sp>
      <p:pic>
        <p:nvPicPr>
          <p:cNvPr id="375" name="Google Shape;375;p42"/>
          <p:cNvPicPr preferRelativeResize="0"/>
          <p:nvPr>
            <p:ph idx="1" type="body"/>
          </p:nvPr>
        </p:nvPicPr>
        <p:blipFill rotWithShape="1">
          <a:blip r:embed="rId3">
            <a:alphaModFix/>
          </a:blip>
          <a:srcRect b="0" l="0" r="0" t="0"/>
          <a:stretch/>
        </p:blipFill>
        <p:spPr>
          <a:xfrm>
            <a:off x="90000" y="1800000"/>
            <a:ext cx="4428000" cy="354503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txBox="1"/>
          <p:nvPr>
            <p:ph type="title"/>
          </p:nvPr>
        </p:nvSpPr>
        <p:spPr>
          <a:xfrm>
            <a:off x="90000" y="90000"/>
            <a:ext cx="8964000" cy="15840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Process</a:t>
            </a:r>
            <a:br>
              <a:rPr lang="ru-RU">
                <a:solidFill>
                  <a:schemeClr val="lt1"/>
                </a:solidFill>
              </a:rPr>
            </a:br>
            <a:r>
              <a:rPr lang="ru-RU" sz="3200">
                <a:solidFill>
                  <a:schemeClr val="lt1"/>
                </a:solidFill>
              </a:rPr>
              <a:t>Step 5: Data modeling</a:t>
            </a:r>
            <a:endParaRPr>
              <a:solidFill>
                <a:schemeClr val="lt1"/>
              </a:solidFill>
            </a:endParaRPr>
          </a:p>
        </p:txBody>
      </p:sp>
      <p:sp>
        <p:nvSpPr>
          <p:cNvPr id="382" name="Google Shape;382;p43"/>
          <p:cNvSpPr txBox="1"/>
          <p:nvPr>
            <p:ph idx="2" type="body"/>
          </p:nvPr>
        </p:nvSpPr>
        <p:spPr>
          <a:xfrm>
            <a:off x="4608000" y="1825625"/>
            <a:ext cx="4428000" cy="49680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ru-RU" sz="2000">
                <a:solidFill>
                  <a:schemeClr val="lt1"/>
                </a:solidFill>
              </a:rPr>
              <a:t>В этой фазе моделирования знания предметной области и информация о данных, полученная на предыдущих этапах, используются для получения ответа на вопрос исследования. </a:t>
            </a:r>
            <a:endParaRPr sz="2000">
              <a:solidFill>
                <a:schemeClr val="lt1"/>
              </a:solidFill>
            </a:endParaRPr>
          </a:p>
          <a:p>
            <a:pPr indent="0" lvl="0" marL="0" rtl="0" algn="l">
              <a:lnSpc>
                <a:spcPct val="90000"/>
              </a:lnSpc>
              <a:spcBef>
                <a:spcPts val="1000"/>
              </a:spcBef>
              <a:spcAft>
                <a:spcPts val="0"/>
              </a:spcAft>
              <a:buClr>
                <a:schemeClr val="lt1"/>
              </a:buClr>
              <a:buSzPts val="2000"/>
              <a:buNone/>
            </a:pPr>
            <a:r>
              <a:rPr lang="ru-RU" sz="2000">
                <a:solidFill>
                  <a:schemeClr val="lt1"/>
                </a:solidFill>
              </a:rPr>
              <a:t>В ходе моделирования используются методы из области статистики, машинного обучения, исследования операций и т.д. </a:t>
            </a:r>
            <a:endParaRPr sz="2000">
              <a:solidFill>
                <a:schemeClr val="lt1"/>
              </a:solidFill>
            </a:endParaRPr>
          </a:p>
          <a:p>
            <a:pPr indent="0" lvl="0" marL="0" rtl="0" algn="l">
              <a:lnSpc>
                <a:spcPct val="90000"/>
              </a:lnSpc>
              <a:spcBef>
                <a:spcPts val="1000"/>
              </a:spcBef>
              <a:spcAft>
                <a:spcPts val="0"/>
              </a:spcAft>
              <a:buClr>
                <a:schemeClr val="lt1"/>
              </a:buClr>
              <a:buSzPts val="2000"/>
              <a:buNone/>
            </a:pPr>
            <a:r>
              <a:rPr lang="ru-RU" sz="2000">
                <a:solidFill>
                  <a:schemeClr val="lt1"/>
                </a:solidFill>
              </a:rPr>
              <a:t>Построение модели является итеративным процессом, в ходе которого исследователь выбирает переменные для модели, применяет модель и проводит диагностику модели. </a:t>
            </a:r>
            <a:endParaRPr sz="2000">
              <a:solidFill>
                <a:schemeClr val="lt1"/>
              </a:solidFill>
            </a:endParaRPr>
          </a:p>
        </p:txBody>
      </p:sp>
      <p:pic>
        <p:nvPicPr>
          <p:cNvPr id="383" name="Google Shape;383;p43"/>
          <p:cNvPicPr preferRelativeResize="0"/>
          <p:nvPr>
            <p:ph idx="1" type="body"/>
          </p:nvPr>
        </p:nvPicPr>
        <p:blipFill rotWithShape="1">
          <a:blip r:embed="rId3">
            <a:alphaModFix/>
          </a:blip>
          <a:srcRect b="0" l="0" r="0" t="0"/>
          <a:stretch/>
        </p:blipFill>
        <p:spPr>
          <a:xfrm>
            <a:off x="90000" y="1800000"/>
            <a:ext cx="4428000" cy="289296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ph type="title"/>
          </p:nvPr>
        </p:nvSpPr>
        <p:spPr>
          <a:xfrm>
            <a:off x="90000" y="90000"/>
            <a:ext cx="8964000" cy="15840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Process</a:t>
            </a:r>
            <a:br>
              <a:rPr lang="ru-RU">
                <a:solidFill>
                  <a:schemeClr val="lt1"/>
                </a:solidFill>
              </a:rPr>
            </a:br>
            <a:r>
              <a:rPr lang="ru-RU" sz="3200">
                <a:solidFill>
                  <a:schemeClr val="lt1"/>
                </a:solidFill>
              </a:rPr>
              <a:t>Step 6: Presentation and automation</a:t>
            </a:r>
            <a:endParaRPr>
              <a:solidFill>
                <a:schemeClr val="lt1"/>
              </a:solidFill>
            </a:endParaRPr>
          </a:p>
        </p:txBody>
      </p:sp>
      <p:sp>
        <p:nvSpPr>
          <p:cNvPr id="390" name="Google Shape;390;p44"/>
          <p:cNvSpPr txBox="1"/>
          <p:nvPr>
            <p:ph idx="2" type="body"/>
          </p:nvPr>
        </p:nvSpPr>
        <p:spPr>
          <a:xfrm>
            <a:off x="4608000" y="1825625"/>
            <a:ext cx="4428000" cy="49680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ru-RU" sz="2000">
                <a:solidFill>
                  <a:schemeClr val="lt1"/>
                </a:solidFill>
              </a:rPr>
              <a:t>Наконец, результаты исследования должны быть представлены бизнес-стороне. </a:t>
            </a:r>
            <a:endParaRPr sz="2000">
              <a:solidFill>
                <a:schemeClr val="lt1"/>
              </a:solidFill>
            </a:endParaRPr>
          </a:p>
          <a:p>
            <a:pPr indent="0" lvl="0" marL="0" rtl="0" algn="l">
              <a:lnSpc>
                <a:spcPct val="90000"/>
              </a:lnSpc>
              <a:spcBef>
                <a:spcPts val="1000"/>
              </a:spcBef>
              <a:spcAft>
                <a:spcPts val="0"/>
              </a:spcAft>
              <a:buClr>
                <a:schemeClr val="lt1"/>
              </a:buClr>
              <a:buSzPts val="2000"/>
              <a:buNone/>
            </a:pPr>
            <a:r>
              <a:rPr lang="ru-RU" sz="2000">
                <a:solidFill>
                  <a:schemeClr val="lt1"/>
                </a:solidFill>
              </a:rPr>
              <a:t>Такие результаты могут существовать в разных формах, от презентаций до отчетов о научно-исследовательской работе. </a:t>
            </a:r>
            <a:endParaRPr sz="2000">
              <a:solidFill>
                <a:schemeClr val="lt1"/>
              </a:solidFill>
            </a:endParaRPr>
          </a:p>
          <a:p>
            <a:pPr indent="0" lvl="0" marL="0" rtl="0" algn="l">
              <a:lnSpc>
                <a:spcPct val="90000"/>
              </a:lnSpc>
              <a:spcBef>
                <a:spcPts val="1000"/>
              </a:spcBef>
              <a:spcAft>
                <a:spcPts val="0"/>
              </a:spcAft>
              <a:buClr>
                <a:schemeClr val="lt1"/>
              </a:buClr>
              <a:buSzPts val="2000"/>
              <a:buNone/>
            </a:pPr>
            <a:r>
              <a:rPr lang="ru-RU" sz="2000">
                <a:solidFill>
                  <a:schemeClr val="lt1"/>
                </a:solidFill>
              </a:rPr>
              <a:t>Иногда выполнение процесса приходится автоматизировать, потому что бизнес-сторона хочет использовать информацию, полученную в другом проекте, или задействовать рабочий процесс, использующий результаты вашей модели.</a:t>
            </a:r>
            <a:endParaRPr sz="2000">
              <a:solidFill>
                <a:schemeClr val="lt1"/>
              </a:solidFill>
            </a:endParaRPr>
          </a:p>
        </p:txBody>
      </p:sp>
      <p:pic>
        <p:nvPicPr>
          <p:cNvPr id="391" name="Google Shape;391;p44"/>
          <p:cNvPicPr preferRelativeResize="0"/>
          <p:nvPr>
            <p:ph idx="1" type="body"/>
          </p:nvPr>
        </p:nvPicPr>
        <p:blipFill rotWithShape="1">
          <a:blip r:embed="rId3">
            <a:alphaModFix/>
          </a:blip>
          <a:srcRect b="0" l="0" r="0" t="0"/>
          <a:stretch/>
        </p:blipFill>
        <p:spPr>
          <a:xfrm>
            <a:off x="90000" y="1800000"/>
            <a:ext cx="4428000" cy="251510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5"/>
          <p:cNvSpPr txBox="1"/>
          <p:nvPr>
            <p:ph type="title"/>
          </p:nvPr>
        </p:nvSpPr>
        <p:spPr>
          <a:xfrm>
            <a:off x="90000" y="90000"/>
            <a:ext cx="8964000" cy="15840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CRISP-DM – Cross-Industry Standard </a:t>
            </a:r>
            <a:r>
              <a:rPr lang="ru-RU" sz="3200">
                <a:solidFill>
                  <a:schemeClr val="lt1"/>
                </a:solidFill>
              </a:rPr>
              <a:t>Process for Data Mining </a:t>
            </a:r>
            <a:endParaRPr>
              <a:solidFill>
                <a:schemeClr val="lt1"/>
              </a:solidFill>
            </a:endParaRPr>
          </a:p>
        </p:txBody>
      </p:sp>
      <p:sp>
        <p:nvSpPr>
          <p:cNvPr id="397" name="Google Shape;397;p45"/>
          <p:cNvSpPr txBox="1"/>
          <p:nvPr>
            <p:ph idx="2" type="body"/>
          </p:nvPr>
        </p:nvSpPr>
        <p:spPr>
          <a:xfrm>
            <a:off x="4608000" y="1825625"/>
            <a:ext cx="4428000" cy="4968000"/>
          </a:xfrm>
          <a:prstGeom prst="rect">
            <a:avLst/>
          </a:prstGeom>
          <a:solidFill>
            <a:schemeClr val="accent1"/>
          </a:solid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lt1"/>
              </a:buClr>
              <a:buSzPct val="100000"/>
              <a:buNone/>
            </a:pPr>
            <a:r>
              <a:rPr lang="ru-RU" sz="2200">
                <a:solidFill>
                  <a:schemeClr val="lt1"/>
                </a:solidFill>
              </a:rPr>
              <a:t>Межотраслевой стандартный процесс для исследования данных — это проверенная в промышленности и наиболее распространённая методология по исследованию данных.</a:t>
            </a:r>
            <a:endParaRPr sz="2200">
              <a:solidFill>
                <a:schemeClr val="lt1"/>
              </a:solidFill>
            </a:endParaRPr>
          </a:p>
          <a:p>
            <a:pPr indent="0" lvl="0" marL="0" rtl="0" algn="l">
              <a:lnSpc>
                <a:spcPct val="90000"/>
              </a:lnSpc>
              <a:spcBef>
                <a:spcPts val="1000"/>
              </a:spcBef>
              <a:spcAft>
                <a:spcPts val="0"/>
              </a:spcAft>
              <a:buClr>
                <a:schemeClr val="lt1"/>
              </a:buClr>
              <a:buSzPct val="100000"/>
              <a:buNone/>
            </a:pPr>
            <a:r>
              <a:rPr lang="ru-RU" sz="2200">
                <a:solidFill>
                  <a:schemeClr val="lt1"/>
                </a:solidFill>
              </a:rPr>
              <a:t>Фазы цикла исследования данных</a:t>
            </a:r>
            <a:endParaRPr sz="2200">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sz="2200">
                <a:solidFill>
                  <a:schemeClr val="lt1"/>
                </a:solidFill>
              </a:rPr>
              <a:t>Понимание бизнес-целей (Business Understanding)</a:t>
            </a:r>
            <a:endParaRPr sz="2200">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sz="2200">
                <a:solidFill>
                  <a:schemeClr val="lt1"/>
                </a:solidFill>
              </a:rPr>
              <a:t>Начальное изучение данных (Data Understanding)</a:t>
            </a:r>
            <a:endParaRPr sz="2200">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sz="2200">
                <a:solidFill>
                  <a:schemeClr val="lt1"/>
                </a:solidFill>
              </a:rPr>
              <a:t>Подготовка данных (Data Preparation)</a:t>
            </a:r>
            <a:endParaRPr sz="2200">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sz="2200">
                <a:solidFill>
                  <a:schemeClr val="lt1"/>
                </a:solidFill>
              </a:rPr>
              <a:t>Моделирование (Modeling)</a:t>
            </a:r>
            <a:endParaRPr sz="2200">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sz="2200">
                <a:solidFill>
                  <a:schemeClr val="lt1"/>
                </a:solidFill>
              </a:rPr>
              <a:t>Оценка (Evaluation)</a:t>
            </a:r>
            <a:endParaRPr sz="2200">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sz="2200">
                <a:solidFill>
                  <a:schemeClr val="lt1"/>
                </a:solidFill>
              </a:rPr>
              <a:t>Внедрение (Deployment)</a:t>
            </a:r>
            <a:endParaRPr>
              <a:solidFill>
                <a:schemeClr val="lt1"/>
              </a:solidFill>
            </a:endParaRPr>
          </a:p>
        </p:txBody>
      </p:sp>
      <p:pic>
        <p:nvPicPr>
          <p:cNvPr id="398" name="Google Shape;398;p45"/>
          <p:cNvPicPr preferRelativeResize="0"/>
          <p:nvPr>
            <p:ph idx="1" type="body"/>
          </p:nvPr>
        </p:nvPicPr>
        <p:blipFill rotWithShape="1">
          <a:blip r:embed="rId3">
            <a:alphaModFix/>
          </a:blip>
          <a:srcRect b="0" l="0" r="0" t="0"/>
          <a:stretch/>
        </p:blipFill>
        <p:spPr>
          <a:xfrm>
            <a:off x="89997" y="1799977"/>
            <a:ext cx="4428000" cy="443796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2" name="Shape 402"/>
        <p:cNvGrpSpPr/>
        <p:nvPr/>
      </p:nvGrpSpPr>
      <p:grpSpPr>
        <a:xfrm>
          <a:off x="0" y="0"/>
          <a:ext cx="0" cy="0"/>
          <a:chOff x="0" y="0"/>
          <a:chExt cx="0" cy="0"/>
        </a:xfrm>
      </p:grpSpPr>
      <p:sp>
        <p:nvSpPr>
          <p:cNvPr id="403" name="Google Shape;403;p4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 DS</a:t>
            </a:r>
            <a:br>
              <a:rPr lang="ru-RU"/>
            </a:br>
            <a:r>
              <a:rPr lang="ru-RU" sz="3200">
                <a:solidFill>
                  <a:schemeClr val="lt1"/>
                </a:solidFill>
              </a:rPr>
              <a:t>Drew Conway, 2010</a:t>
            </a:r>
            <a:endParaRPr>
              <a:solidFill>
                <a:schemeClr val="lt1"/>
              </a:solidFill>
            </a:endParaRPr>
          </a:p>
        </p:txBody>
      </p:sp>
      <p:pic>
        <p:nvPicPr>
          <p:cNvPr id="404" name="Google Shape;404;p46"/>
          <p:cNvPicPr preferRelativeResize="0"/>
          <p:nvPr>
            <p:ph idx="1" type="body"/>
          </p:nvPr>
        </p:nvPicPr>
        <p:blipFill rotWithShape="1">
          <a:blip r:embed="rId3">
            <a:alphaModFix/>
          </a:blip>
          <a:srcRect b="0" l="0" r="0" t="0"/>
          <a:stretch/>
        </p:blipFill>
        <p:spPr>
          <a:xfrm>
            <a:off x="2052000" y="1800000"/>
            <a:ext cx="5204566" cy="496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 name="Shape 409"/>
        <p:cNvGrpSpPr/>
        <p:nvPr/>
      </p:nvGrpSpPr>
      <p:grpSpPr>
        <a:xfrm>
          <a:off x="0" y="0"/>
          <a:ext cx="0" cy="0"/>
          <a:chOff x="0" y="0"/>
          <a:chExt cx="0" cy="0"/>
        </a:xfrm>
      </p:grpSpPr>
      <p:sp>
        <p:nvSpPr>
          <p:cNvPr id="410" name="Google Shape;410;p4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 DS</a:t>
            </a:r>
            <a:br>
              <a:rPr lang="ru-RU"/>
            </a:br>
            <a:r>
              <a:rPr lang="ru-RU" sz="3200">
                <a:solidFill>
                  <a:schemeClr val="lt1"/>
                </a:solidFill>
              </a:rPr>
              <a:t>Brendan Tierney, 2012</a:t>
            </a:r>
            <a:endParaRPr>
              <a:solidFill>
                <a:schemeClr val="lt1"/>
              </a:solidFill>
            </a:endParaRPr>
          </a:p>
        </p:txBody>
      </p:sp>
      <p:pic>
        <p:nvPicPr>
          <p:cNvPr id="411" name="Google Shape;411;p47"/>
          <p:cNvPicPr preferRelativeResize="0"/>
          <p:nvPr>
            <p:ph idx="1" type="body"/>
          </p:nvPr>
        </p:nvPicPr>
        <p:blipFill rotWithShape="1">
          <a:blip r:embed="rId3">
            <a:alphaModFix/>
          </a:blip>
          <a:srcRect b="0" l="0" r="0" t="0"/>
          <a:stretch/>
        </p:blipFill>
        <p:spPr>
          <a:xfrm>
            <a:off x="1872000" y="1800000"/>
            <a:ext cx="5592630" cy="496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p48"/>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 DS</a:t>
            </a:r>
            <a:br>
              <a:rPr lang="ru-RU"/>
            </a:br>
            <a:r>
              <a:rPr lang="ru-RU" sz="3200">
                <a:solidFill>
                  <a:schemeClr val="lt1"/>
                </a:solidFill>
              </a:rPr>
              <a:t>Steven Geringe, 2014</a:t>
            </a:r>
            <a:endParaRPr>
              <a:solidFill>
                <a:schemeClr val="lt1"/>
              </a:solidFill>
            </a:endParaRPr>
          </a:p>
        </p:txBody>
      </p:sp>
      <p:pic>
        <p:nvPicPr>
          <p:cNvPr id="418" name="Google Shape;418;p48"/>
          <p:cNvPicPr preferRelativeResize="0"/>
          <p:nvPr>
            <p:ph idx="1" type="body"/>
          </p:nvPr>
        </p:nvPicPr>
        <p:blipFill rotWithShape="1">
          <a:blip r:embed="rId3">
            <a:alphaModFix/>
          </a:blip>
          <a:srcRect b="0" l="0" r="0" t="0"/>
          <a:stretch/>
        </p:blipFill>
        <p:spPr>
          <a:xfrm>
            <a:off x="1260000" y="1800000"/>
            <a:ext cx="6637800" cy="4968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9"/>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 DS</a:t>
            </a:r>
            <a:br>
              <a:rPr lang="ru-RU">
                <a:solidFill>
                  <a:schemeClr val="lt1"/>
                </a:solidFill>
              </a:rPr>
            </a:br>
            <a:r>
              <a:rPr lang="ru-RU" sz="3200">
                <a:solidFill>
                  <a:schemeClr val="lt1"/>
                </a:solidFill>
              </a:rPr>
              <a:t>Data Scientist</a:t>
            </a:r>
            <a:endParaRPr>
              <a:solidFill>
                <a:schemeClr val="lt1"/>
              </a:solidFill>
            </a:endParaRPr>
          </a:p>
        </p:txBody>
      </p:sp>
      <p:sp>
        <p:nvSpPr>
          <p:cNvPr id="424" name="Google Shape;424;p49"/>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None/>
            </a:pPr>
            <a:r>
              <a:rPr lang="ru-RU">
                <a:solidFill>
                  <a:schemeClr val="lt1"/>
                </a:solidFill>
              </a:rPr>
              <a:t>Нужно ли посвящать время машинному обучению? </a:t>
            </a:r>
            <a:endParaRPr>
              <a:solidFill>
                <a:schemeClr val="lt1"/>
              </a:solidFill>
            </a:endParaRPr>
          </a:p>
          <a:p>
            <a:pPr indent="0" lvl="0" marL="0" rtl="0" algn="l">
              <a:lnSpc>
                <a:spcPct val="90000"/>
              </a:lnSpc>
              <a:spcBef>
                <a:spcPts val="1000"/>
              </a:spcBef>
              <a:spcAft>
                <a:spcPts val="0"/>
              </a:spcAft>
              <a:buClr>
                <a:schemeClr val="dk1"/>
              </a:buClr>
              <a:buSzPts val="2800"/>
              <a:buNone/>
            </a:pPr>
            <a:r>
              <a:t/>
            </a:r>
            <a:endParaRPr>
              <a:solidFill>
                <a:schemeClr val="lt1"/>
              </a:solidFill>
            </a:endParaRPr>
          </a:p>
          <a:p>
            <a:pPr indent="0" lvl="0" marL="0" rtl="0" algn="l">
              <a:lnSpc>
                <a:spcPct val="90000"/>
              </a:lnSpc>
              <a:spcBef>
                <a:spcPts val="1000"/>
              </a:spcBef>
              <a:spcAft>
                <a:spcPts val="0"/>
              </a:spcAft>
              <a:buClr>
                <a:schemeClr val="lt1"/>
              </a:buClr>
              <a:buSzPts val="2800"/>
              <a:buNone/>
            </a:pPr>
            <a:r>
              <a:rPr lang="ru-RU">
                <a:solidFill>
                  <a:schemeClr val="lt1"/>
                </a:solidFill>
              </a:rPr>
              <a:t>По оценке McKinsey Global Institute, в 2018 году в одних только Соединенных Штатах спрос на экспертов по машинному обучению будет превышать предложение на 140–190 тысяч человек. Кроме того, потребуется дополнительно полтора миллиона разбирающихся в данных управленцев.</a:t>
            </a:r>
            <a:endParaRPr>
              <a:solidFill>
                <a:schemeClr val="lt1"/>
              </a:solidFill>
            </a:endParaRPr>
          </a:p>
          <a:p>
            <a:pPr indent="0" lvl="2" marL="914400" rtl="0" algn="l">
              <a:lnSpc>
                <a:spcPct val="90000"/>
              </a:lnSpc>
              <a:spcBef>
                <a:spcPts val="500"/>
              </a:spcBef>
              <a:spcAft>
                <a:spcPts val="0"/>
              </a:spcAft>
              <a:buClr>
                <a:schemeClr val="lt1"/>
              </a:buClr>
              <a:buSzPts val="2000"/>
              <a:buNone/>
            </a:pPr>
            <a:r>
              <a:rPr lang="ru-RU">
                <a:solidFill>
                  <a:schemeClr val="lt1"/>
                </a:solidFill>
              </a:rPr>
              <a:t>(Домингос П. Верховный алгоритм: как машинное обучение изменит наш мир. М. : Манн, Иванов и Фербер, 2016.)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txBox="1"/>
          <p:nvPr>
            <p:ph type="title"/>
          </p:nvPr>
        </p:nvSpPr>
        <p:spPr>
          <a:xfrm>
            <a:off x="90000" y="90000"/>
            <a:ext cx="8964000" cy="1585493"/>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План</a:t>
            </a:r>
            <a:endParaRPr>
              <a:solidFill>
                <a:schemeClr val="lt1"/>
              </a:solidFill>
            </a:endParaRPr>
          </a:p>
        </p:txBody>
      </p:sp>
      <p:sp>
        <p:nvSpPr>
          <p:cNvPr id="115" name="Google Shape;115;p5"/>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rgbClr val="FFFF00"/>
              </a:solidFill>
            </a:endParaRPr>
          </a:p>
          <a:p>
            <a:pPr indent="-228600" lvl="0" marL="228600" rtl="0" algn="l">
              <a:lnSpc>
                <a:spcPct val="90000"/>
              </a:lnSpc>
              <a:spcBef>
                <a:spcPts val="1000"/>
              </a:spcBef>
              <a:spcAft>
                <a:spcPts val="0"/>
              </a:spcAft>
              <a:buClr>
                <a:srgbClr val="FFFF00"/>
              </a:buClr>
              <a:buSzPts val="2800"/>
              <a:buChar char="•"/>
            </a:pPr>
            <a:r>
              <a:rPr lang="ru-RU">
                <a:solidFill>
                  <a:srgbClr val="FFFF00"/>
                </a:solidFill>
              </a:rPr>
              <a:t>Что такое AI, ML, DL ?</a:t>
            </a:r>
            <a:endParaRPr>
              <a:solidFill>
                <a:srgbClr val="FFFF00"/>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При чём здесь Big Data?</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Data Science и чем занимается Data Scientist?</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Сферы приложения</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Словарь терминов</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Типы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Примеры прикладных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 чего начать</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p5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 DS</a:t>
            </a:r>
            <a:br>
              <a:rPr lang="ru-RU"/>
            </a:br>
            <a:r>
              <a:rPr lang="ru-RU" sz="3200">
                <a:solidFill>
                  <a:schemeClr val="lt1"/>
                </a:solidFill>
              </a:rPr>
              <a:t>Data Scientist Portrait</a:t>
            </a:r>
            <a:endParaRPr>
              <a:solidFill>
                <a:schemeClr val="lt1"/>
              </a:solidFill>
            </a:endParaRPr>
          </a:p>
        </p:txBody>
      </p:sp>
      <p:pic>
        <p:nvPicPr>
          <p:cNvPr id="431" name="Google Shape;431;p50"/>
          <p:cNvPicPr preferRelativeResize="0"/>
          <p:nvPr>
            <p:ph idx="1" type="body"/>
          </p:nvPr>
        </p:nvPicPr>
        <p:blipFill rotWithShape="1">
          <a:blip r:embed="rId3">
            <a:alphaModFix/>
          </a:blip>
          <a:srcRect b="0" l="0" r="0" t="0"/>
          <a:stretch/>
        </p:blipFill>
        <p:spPr>
          <a:xfrm>
            <a:off x="1273197" y="1800000"/>
            <a:ext cx="6611406" cy="496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5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 DS</a:t>
            </a:r>
            <a:br>
              <a:rPr lang="ru-RU"/>
            </a:br>
            <a:r>
              <a:rPr lang="ru-RU" sz="3200">
                <a:solidFill>
                  <a:schemeClr val="lt1"/>
                </a:solidFill>
              </a:rPr>
              <a:t>Data Scientist – what does it take?</a:t>
            </a:r>
            <a:endParaRPr>
              <a:solidFill>
                <a:schemeClr val="lt1"/>
              </a:solidFill>
            </a:endParaRPr>
          </a:p>
        </p:txBody>
      </p:sp>
      <p:pic>
        <p:nvPicPr>
          <p:cNvPr id="438" name="Google Shape;438;p51"/>
          <p:cNvPicPr preferRelativeResize="0"/>
          <p:nvPr>
            <p:ph idx="1" type="body"/>
          </p:nvPr>
        </p:nvPicPr>
        <p:blipFill rotWithShape="1">
          <a:blip r:embed="rId3">
            <a:alphaModFix/>
          </a:blip>
          <a:srcRect b="10143" l="0" r="0" t="0"/>
          <a:stretch/>
        </p:blipFill>
        <p:spPr>
          <a:xfrm>
            <a:off x="1620000" y="1800000"/>
            <a:ext cx="5934584" cy="4968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 name="Shape 442"/>
        <p:cNvGrpSpPr/>
        <p:nvPr/>
      </p:nvGrpSpPr>
      <p:grpSpPr>
        <a:xfrm>
          <a:off x="0" y="0"/>
          <a:ext cx="0" cy="0"/>
          <a:chOff x="0" y="0"/>
          <a:chExt cx="0" cy="0"/>
        </a:xfrm>
      </p:grpSpPr>
      <p:sp>
        <p:nvSpPr>
          <p:cNvPr id="443" name="Google Shape;443;p52"/>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 DS</a:t>
            </a:r>
            <a:br>
              <a:rPr lang="ru-RU"/>
            </a:br>
            <a:r>
              <a:rPr lang="ru-RU" sz="3200">
                <a:solidFill>
                  <a:schemeClr val="lt1"/>
                </a:solidFill>
              </a:rPr>
              <a:t>Road to Data Scientist</a:t>
            </a:r>
            <a:endParaRPr>
              <a:solidFill>
                <a:schemeClr val="lt1"/>
              </a:solidFill>
            </a:endParaRPr>
          </a:p>
        </p:txBody>
      </p:sp>
      <p:pic>
        <p:nvPicPr>
          <p:cNvPr id="444" name="Google Shape;444;p52"/>
          <p:cNvPicPr preferRelativeResize="0"/>
          <p:nvPr>
            <p:ph idx="1" type="body"/>
          </p:nvPr>
        </p:nvPicPr>
        <p:blipFill rotWithShape="1">
          <a:blip r:embed="rId3">
            <a:alphaModFix/>
          </a:blip>
          <a:srcRect b="0" l="0" r="0" t="0"/>
          <a:stretch/>
        </p:blipFill>
        <p:spPr>
          <a:xfrm>
            <a:off x="1517295" y="1800000"/>
            <a:ext cx="6123209" cy="4968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53"/>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Data Science – DS</a:t>
            </a:r>
            <a:br>
              <a:rPr lang="ru-RU"/>
            </a:br>
            <a:r>
              <a:rPr lang="ru-RU" sz="3200">
                <a:solidFill>
                  <a:schemeClr val="lt1"/>
                </a:solidFill>
              </a:rPr>
              <a:t>Skills of Data Scientist (Udacity)</a:t>
            </a:r>
            <a:endParaRPr>
              <a:solidFill>
                <a:schemeClr val="lt1"/>
              </a:solidFill>
            </a:endParaRPr>
          </a:p>
        </p:txBody>
      </p:sp>
      <p:pic>
        <p:nvPicPr>
          <p:cNvPr id="451" name="Google Shape;451;p53"/>
          <p:cNvPicPr preferRelativeResize="0"/>
          <p:nvPr>
            <p:ph idx="1" type="body"/>
          </p:nvPr>
        </p:nvPicPr>
        <p:blipFill rotWithShape="1">
          <a:blip r:embed="rId3">
            <a:alphaModFix/>
          </a:blip>
          <a:srcRect b="0" l="0" r="0" t="0"/>
          <a:stretch/>
        </p:blipFill>
        <p:spPr>
          <a:xfrm>
            <a:off x="1527537" y="1800000"/>
            <a:ext cx="6102725" cy="4968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type="title"/>
          </p:nvPr>
        </p:nvSpPr>
        <p:spPr>
          <a:xfrm>
            <a:off x="90000" y="90000"/>
            <a:ext cx="8964000" cy="1585493"/>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План</a:t>
            </a:r>
            <a:endParaRPr>
              <a:solidFill>
                <a:schemeClr val="lt1"/>
              </a:solidFill>
            </a:endParaRPr>
          </a:p>
        </p:txBody>
      </p:sp>
      <p:sp>
        <p:nvSpPr>
          <p:cNvPr id="457" name="Google Shape;457;p54"/>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AI, ML, DL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При чём здесь Big Data?</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Data Science и чем занимается Data Scientist?</a:t>
            </a:r>
            <a:endParaRPr>
              <a:solidFill>
                <a:schemeClr val="lt1"/>
              </a:solidFill>
            </a:endParaRPr>
          </a:p>
          <a:p>
            <a:pPr indent="-228600" lvl="0" marL="228600" rtl="0" algn="l">
              <a:lnSpc>
                <a:spcPct val="90000"/>
              </a:lnSpc>
              <a:spcBef>
                <a:spcPts val="1000"/>
              </a:spcBef>
              <a:spcAft>
                <a:spcPts val="0"/>
              </a:spcAft>
              <a:buClr>
                <a:srgbClr val="FFFF00"/>
              </a:buClr>
              <a:buSzPts val="2800"/>
              <a:buChar char="•"/>
            </a:pPr>
            <a:r>
              <a:rPr lang="ru-RU">
                <a:solidFill>
                  <a:srgbClr val="FFFF00"/>
                </a:solidFill>
              </a:rPr>
              <a:t>ML. Сферы приложения</a:t>
            </a:r>
            <a:endParaRPr>
              <a:solidFill>
                <a:srgbClr val="FFFF00"/>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Словарь терминов</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Типы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Примеры прикладных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 чего начать</a:t>
            </a:r>
            <a:endParaRPr>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5"/>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br>
            <a:r>
              <a:rPr lang="ru-RU" sz="3200">
                <a:solidFill>
                  <a:schemeClr val="lt1"/>
                </a:solidFill>
              </a:rPr>
              <a:t>What is Machine Learning?</a:t>
            </a:r>
            <a:endParaRPr>
              <a:solidFill>
                <a:schemeClr val="lt1"/>
              </a:solidFill>
            </a:endParaRPr>
          </a:p>
        </p:txBody>
      </p:sp>
      <p:pic>
        <p:nvPicPr>
          <p:cNvPr id="464" name="Google Shape;464;p55"/>
          <p:cNvPicPr preferRelativeResize="0"/>
          <p:nvPr>
            <p:ph idx="1" type="body"/>
          </p:nvPr>
        </p:nvPicPr>
        <p:blipFill rotWithShape="1">
          <a:blip r:embed="rId3">
            <a:alphaModFix/>
          </a:blip>
          <a:srcRect b="8002" l="0" r="0" t="0"/>
          <a:stretch/>
        </p:blipFill>
        <p:spPr>
          <a:xfrm>
            <a:off x="89997" y="1799999"/>
            <a:ext cx="8964000" cy="4627419"/>
          </a:xfrm>
          <a:prstGeom prst="rect">
            <a:avLst/>
          </a:prstGeom>
          <a:solidFill>
            <a:schemeClr val="accent1"/>
          </a:solid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endParaRPr>
              <a:solidFill>
                <a:schemeClr val="lt1"/>
              </a:solidFill>
            </a:endParaRPr>
          </a:p>
        </p:txBody>
      </p:sp>
      <p:sp>
        <p:nvSpPr>
          <p:cNvPr id="470" name="Google Shape;470;p56"/>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a:p>
            <a:pPr indent="0" lvl="0" marL="0" rtl="0" algn="l">
              <a:lnSpc>
                <a:spcPct val="90000"/>
              </a:lnSpc>
              <a:spcBef>
                <a:spcPts val="1000"/>
              </a:spcBef>
              <a:spcAft>
                <a:spcPts val="0"/>
              </a:spcAft>
              <a:buClr>
                <a:schemeClr val="lt1"/>
              </a:buClr>
              <a:buSzPts val="2800"/>
              <a:buNone/>
            </a:pPr>
            <a:r>
              <a:rPr lang="ru-RU">
                <a:solidFill>
                  <a:schemeClr val="lt1"/>
                </a:solidFill>
              </a:rPr>
              <a:t>Говорят, что компьютерная программа обучается на основе опыта E по отношению к некоторому классу задач T и меры качества P, если качество решения задач из T, измеренное на основе P, улучшается с приобретением опыта. </a:t>
            </a:r>
            <a:endParaRPr>
              <a:solidFill>
                <a:schemeClr val="lt1"/>
              </a:solidFill>
            </a:endParaRPr>
          </a:p>
          <a:p>
            <a:pPr indent="0" lvl="2" marL="914400" rtl="0" algn="l">
              <a:lnSpc>
                <a:spcPct val="90000"/>
              </a:lnSpc>
              <a:spcBef>
                <a:spcPts val="500"/>
              </a:spcBef>
              <a:spcAft>
                <a:spcPts val="0"/>
              </a:spcAft>
              <a:buClr>
                <a:schemeClr val="lt1"/>
              </a:buClr>
              <a:buSzPts val="2000"/>
              <a:buNone/>
            </a:pPr>
            <a:r>
              <a:rPr lang="ru-RU">
                <a:solidFill>
                  <a:schemeClr val="lt1"/>
                </a:solidFill>
              </a:rPr>
              <a:t>(E. - T.M.Mitchell Machine Learning. McGraw-Hill, 1997.) </a:t>
            </a:r>
            <a:endParaRPr>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lang="ru-RU">
                <a:solidFill>
                  <a:schemeClr val="lt1"/>
                </a:solidFill>
              </a:rPr>
              <a:t>Machine Learning – ML</a:t>
            </a:r>
            <a:br>
              <a:rPr lang="ru-RU">
                <a:solidFill>
                  <a:schemeClr val="lt1"/>
                </a:solidFill>
              </a:rPr>
            </a:br>
            <a:r>
              <a:rPr lang="ru-RU" sz="3600">
                <a:solidFill>
                  <a:schemeClr val="lt1"/>
                </a:solidFill>
              </a:rPr>
              <a:t>Дедуктивное и индуктивное методы обучения</a:t>
            </a:r>
            <a:endParaRPr>
              <a:solidFill>
                <a:schemeClr val="lt1"/>
              </a:solidFill>
            </a:endParaRPr>
          </a:p>
        </p:txBody>
      </p:sp>
      <p:sp>
        <p:nvSpPr>
          <p:cNvPr id="476" name="Google Shape;476;p57"/>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None/>
            </a:pPr>
            <a:r>
              <a:rPr lang="ru-RU">
                <a:solidFill>
                  <a:schemeClr val="lt1"/>
                </a:solidFill>
              </a:rPr>
              <a:t>Способы обучения и в компьютерных системах: </a:t>
            </a:r>
            <a:endParaRPr>
              <a:solidFill>
                <a:schemeClr val="lt1"/>
              </a:solidFill>
            </a:endParaRPr>
          </a:p>
          <a:p>
            <a:pPr indent="-228600" lvl="1" marL="685800" rtl="0" algn="l">
              <a:lnSpc>
                <a:spcPct val="90000"/>
              </a:lnSpc>
              <a:spcBef>
                <a:spcPts val="500"/>
              </a:spcBef>
              <a:spcAft>
                <a:spcPts val="0"/>
              </a:spcAft>
              <a:buClr>
                <a:schemeClr val="lt1"/>
              </a:buClr>
              <a:buSzPts val="2400"/>
              <a:buChar char="•"/>
            </a:pPr>
            <a:r>
              <a:rPr lang="ru-RU" u="sng">
                <a:solidFill>
                  <a:schemeClr val="lt1"/>
                </a:solidFill>
              </a:rPr>
              <a:t>Дедуктивное</a:t>
            </a:r>
            <a:r>
              <a:rPr lang="ru-RU">
                <a:solidFill>
                  <a:schemeClr val="lt1"/>
                </a:solidFill>
              </a:rPr>
              <a:t>, или аналитическое, обучение (экспертные системы). Имеются знания, сформулированные экспертом и как-то формализованные. Программа выводит из этих правил конкретные факты и новые правила. </a:t>
            </a:r>
            <a:endParaRPr>
              <a:solidFill>
                <a:schemeClr val="lt1"/>
              </a:solidFill>
            </a:endParaRPr>
          </a:p>
          <a:p>
            <a:pPr indent="-228600" lvl="1" marL="685800" rtl="0" algn="l">
              <a:lnSpc>
                <a:spcPct val="90000"/>
              </a:lnSpc>
              <a:spcBef>
                <a:spcPts val="500"/>
              </a:spcBef>
              <a:spcAft>
                <a:spcPts val="0"/>
              </a:spcAft>
              <a:buClr>
                <a:srgbClr val="FFFF00"/>
              </a:buClr>
              <a:buSzPts val="2400"/>
              <a:buChar char="•"/>
            </a:pPr>
            <a:r>
              <a:rPr lang="ru-RU" u="sng">
                <a:solidFill>
                  <a:srgbClr val="FFFF00"/>
                </a:solidFill>
              </a:rPr>
              <a:t>Индуктивное</a:t>
            </a:r>
            <a:r>
              <a:rPr lang="ru-RU">
                <a:solidFill>
                  <a:srgbClr val="FFFF00"/>
                </a:solidFill>
              </a:rPr>
              <a:t> обучение (статистическое обучение, </a:t>
            </a:r>
            <a:r>
              <a:rPr lang="ru-RU" u="sng">
                <a:solidFill>
                  <a:srgbClr val="FFFF00"/>
                </a:solidFill>
              </a:rPr>
              <a:t>обучение по прецедентам</a:t>
            </a:r>
            <a:r>
              <a:rPr lang="ru-RU">
                <a:solidFill>
                  <a:srgbClr val="FFFF00"/>
                </a:solidFill>
              </a:rPr>
              <a:t>). На основе эмпирических данных программа строит общее правило. Эмпирические данные могут быть получены самой программой в предыдущие сеансы ее работы или просто предъявлены ей.</a:t>
            </a:r>
            <a:endParaRPr>
              <a:solidFill>
                <a:srgbClr val="FFFF00"/>
              </a:solidFill>
            </a:endParaRPr>
          </a:p>
          <a:p>
            <a:pPr indent="-228600" lvl="1" marL="685800" rtl="0" algn="l">
              <a:lnSpc>
                <a:spcPct val="90000"/>
              </a:lnSpc>
              <a:spcBef>
                <a:spcPts val="500"/>
              </a:spcBef>
              <a:spcAft>
                <a:spcPts val="0"/>
              </a:spcAft>
              <a:buClr>
                <a:schemeClr val="lt1"/>
              </a:buClr>
              <a:buSzPts val="2400"/>
              <a:buChar char="•"/>
            </a:pPr>
            <a:r>
              <a:rPr lang="ru-RU" u="sng">
                <a:solidFill>
                  <a:schemeClr val="lt1"/>
                </a:solidFill>
              </a:rPr>
              <a:t>Комбинированное</a:t>
            </a:r>
            <a:r>
              <a:rPr lang="ru-RU">
                <a:solidFill>
                  <a:schemeClr val="lt1"/>
                </a:solidFill>
              </a:rPr>
              <a:t> обучение.</a:t>
            </a:r>
            <a:endParaRPr>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8"/>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a:t>
            </a:r>
            <a:br>
              <a:rPr lang="ru-RU">
                <a:solidFill>
                  <a:schemeClr val="lt1"/>
                </a:solidFill>
              </a:rPr>
            </a:br>
            <a:r>
              <a:rPr lang="ru-RU" sz="3200">
                <a:solidFill>
                  <a:schemeClr val="lt1"/>
                </a:solidFill>
              </a:rPr>
              <a:t>in Our Daily Lives</a:t>
            </a:r>
            <a:endParaRPr>
              <a:solidFill>
                <a:schemeClr val="lt1"/>
              </a:solidFill>
            </a:endParaRPr>
          </a:p>
        </p:txBody>
      </p:sp>
      <p:pic>
        <p:nvPicPr>
          <p:cNvPr id="483" name="Google Shape;483;p58"/>
          <p:cNvPicPr preferRelativeResize="0"/>
          <p:nvPr>
            <p:ph idx="1" type="body"/>
          </p:nvPr>
        </p:nvPicPr>
        <p:blipFill rotWithShape="1">
          <a:blip r:embed="rId3">
            <a:alphaModFix/>
          </a:blip>
          <a:srcRect b="8200" l="0" r="0" t="-1"/>
          <a:stretch/>
        </p:blipFill>
        <p:spPr>
          <a:xfrm>
            <a:off x="89999" y="1799999"/>
            <a:ext cx="8964000" cy="4617394"/>
          </a:xfrm>
          <a:prstGeom prst="rect">
            <a:avLst/>
          </a:prstGeom>
          <a:solidFill>
            <a:schemeClr val="accent1"/>
          </a:solid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9"/>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a:t>
            </a:r>
            <a:br>
              <a:rPr lang="ru-RU">
                <a:solidFill>
                  <a:schemeClr val="lt1"/>
                </a:solidFill>
              </a:rPr>
            </a:br>
            <a:r>
              <a:rPr lang="ru-RU" sz="3200">
                <a:solidFill>
                  <a:schemeClr val="lt1"/>
                </a:solidFill>
              </a:rPr>
              <a:t>in Our Daily Lives</a:t>
            </a:r>
            <a:endParaRPr>
              <a:solidFill>
                <a:schemeClr val="lt1"/>
              </a:solidFill>
            </a:endParaRPr>
          </a:p>
        </p:txBody>
      </p:sp>
      <p:pic>
        <p:nvPicPr>
          <p:cNvPr id="490" name="Google Shape;490;p59"/>
          <p:cNvPicPr preferRelativeResize="0"/>
          <p:nvPr>
            <p:ph idx="1" type="body"/>
          </p:nvPr>
        </p:nvPicPr>
        <p:blipFill rotWithShape="1">
          <a:blip r:embed="rId3">
            <a:alphaModFix/>
          </a:blip>
          <a:srcRect b="8000" l="0" r="0" t="0"/>
          <a:stretch/>
        </p:blipFill>
        <p:spPr>
          <a:xfrm>
            <a:off x="89999" y="1799999"/>
            <a:ext cx="8964000" cy="4627414"/>
          </a:xfrm>
          <a:prstGeom prst="rect">
            <a:avLst/>
          </a:prstGeom>
          <a:solidFill>
            <a:schemeClr val="accent1"/>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History</a:t>
            </a:r>
            <a:endParaRPr>
              <a:solidFill>
                <a:schemeClr val="lt1"/>
              </a:solidFill>
            </a:endParaRPr>
          </a:p>
        </p:txBody>
      </p:sp>
      <p:pic>
        <p:nvPicPr>
          <p:cNvPr id="122" name="Google Shape;122;p6"/>
          <p:cNvPicPr preferRelativeResize="0"/>
          <p:nvPr>
            <p:ph idx="1" type="body"/>
          </p:nvPr>
        </p:nvPicPr>
        <p:blipFill rotWithShape="1">
          <a:blip r:embed="rId3">
            <a:alphaModFix/>
          </a:blip>
          <a:srcRect b="21897" l="4594" r="4595" t="17517"/>
          <a:stretch/>
        </p:blipFill>
        <p:spPr>
          <a:xfrm>
            <a:off x="90000" y="1800000"/>
            <a:ext cx="8964000" cy="4621327"/>
          </a:xfrm>
          <a:prstGeom prst="rect">
            <a:avLst/>
          </a:prstGeom>
          <a:solidFill>
            <a:schemeClr val="accent1"/>
          </a:solid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a:t>
            </a:r>
            <a:br>
              <a:rPr lang="ru-RU">
                <a:solidFill>
                  <a:schemeClr val="lt1"/>
                </a:solidFill>
              </a:rPr>
            </a:br>
            <a:r>
              <a:rPr lang="ru-RU" sz="3200">
                <a:solidFill>
                  <a:schemeClr val="lt1"/>
                </a:solidFill>
              </a:rPr>
              <a:t>in Our Daily Lives</a:t>
            </a:r>
            <a:endParaRPr>
              <a:solidFill>
                <a:schemeClr val="lt1"/>
              </a:solidFill>
            </a:endParaRPr>
          </a:p>
        </p:txBody>
      </p:sp>
      <p:pic>
        <p:nvPicPr>
          <p:cNvPr id="497" name="Google Shape;497;p60"/>
          <p:cNvPicPr preferRelativeResize="0"/>
          <p:nvPr>
            <p:ph idx="1" type="body"/>
          </p:nvPr>
        </p:nvPicPr>
        <p:blipFill rotWithShape="1">
          <a:blip r:embed="rId3">
            <a:alphaModFix/>
          </a:blip>
          <a:srcRect b="8200" l="0" r="0" t="-1"/>
          <a:stretch/>
        </p:blipFill>
        <p:spPr>
          <a:xfrm>
            <a:off x="90000" y="1799999"/>
            <a:ext cx="8964000" cy="4617398"/>
          </a:xfrm>
          <a:prstGeom prst="rect">
            <a:avLst/>
          </a:prstGeom>
          <a:solidFill>
            <a:schemeClr val="accent1"/>
          </a:solid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a:t>
            </a:r>
            <a:br>
              <a:rPr lang="ru-RU">
                <a:solidFill>
                  <a:schemeClr val="lt1"/>
                </a:solidFill>
              </a:rPr>
            </a:br>
            <a:r>
              <a:rPr lang="ru-RU" sz="3200">
                <a:solidFill>
                  <a:schemeClr val="lt1"/>
                </a:solidFill>
              </a:rPr>
              <a:t>in Our Daily Lives</a:t>
            </a:r>
            <a:endParaRPr>
              <a:solidFill>
                <a:schemeClr val="lt1"/>
              </a:solidFill>
            </a:endParaRPr>
          </a:p>
        </p:txBody>
      </p:sp>
      <p:pic>
        <p:nvPicPr>
          <p:cNvPr id="504" name="Google Shape;504;p61"/>
          <p:cNvPicPr preferRelativeResize="0"/>
          <p:nvPr>
            <p:ph idx="1" type="body"/>
          </p:nvPr>
        </p:nvPicPr>
        <p:blipFill rotWithShape="1">
          <a:blip r:embed="rId3">
            <a:alphaModFix/>
          </a:blip>
          <a:srcRect b="8000" l="0" r="0" t="0"/>
          <a:stretch/>
        </p:blipFill>
        <p:spPr>
          <a:xfrm>
            <a:off x="90000" y="1799999"/>
            <a:ext cx="8964000" cy="4627410"/>
          </a:xfrm>
          <a:prstGeom prst="rect">
            <a:avLst/>
          </a:prstGeom>
          <a:solidFill>
            <a:schemeClr val="accent1"/>
          </a:solid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2"/>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Сферы приложения</a:t>
            </a:r>
            <a:endParaRPr>
              <a:solidFill>
                <a:schemeClr val="lt1"/>
              </a:solidFill>
            </a:endParaRPr>
          </a:p>
        </p:txBody>
      </p:sp>
      <p:sp>
        <p:nvSpPr>
          <p:cNvPr id="510" name="Google Shape;510;p62"/>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lt1"/>
              </a:buClr>
              <a:buSzPct val="100000"/>
              <a:buChar char="•"/>
            </a:pPr>
            <a:r>
              <a:rPr lang="ru-RU">
                <a:solidFill>
                  <a:schemeClr val="lt1"/>
                </a:solidFill>
              </a:rPr>
              <a:t>Распознавание речи</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Распознавание жестов</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Распознавание рукописного ввода</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Распознавание образов</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Техническая диагностика</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Медицинская диагностика</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Прогнозирование временных рядов</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Биоинформатика</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Обнаружение мошенничества</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Обнаружение спама</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Категоризация документов</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Биржевой технический анализ</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Финансовый надзор</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Кредитный скоринг</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Прогнозирование ухода клиентов</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Хемоинформатика</a:t>
            </a:r>
            <a:endParaRPr>
              <a:solidFill>
                <a:schemeClr val="lt1"/>
              </a:solidFill>
            </a:endParaRPr>
          </a:p>
          <a:p>
            <a:pPr indent="-228600" lvl="0" marL="228600" rtl="0" algn="l">
              <a:lnSpc>
                <a:spcPct val="90000"/>
              </a:lnSpc>
              <a:spcBef>
                <a:spcPts val="1000"/>
              </a:spcBef>
              <a:spcAft>
                <a:spcPts val="0"/>
              </a:spcAft>
              <a:buClr>
                <a:schemeClr val="lt1"/>
              </a:buClr>
              <a:buSzPct val="100000"/>
              <a:buChar char="•"/>
            </a:pPr>
            <a:r>
              <a:rPr lang="ru-RU">
                <a:solidFill>
                  <a:schemeClr val="lt1"/>
                </a:solidFill>
              </a:rPr>
              <a:t>Обучение ранжированию в информационном поиске</a:t>
            </a:r>
            <a:endParaRPr>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3"/>
          <p:cNvSpPr txBox="1"/>
          <p:nvPr>
            <p:ph type="title"/>
          </p:nvPr>
        </p:nvSpPr>
        <p:spPr>
          <a:xfrm>
            <a:off x="90000" y="90000"/>
            <a:ext cx="8964000" cy="1585493"/>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План</a:t>
            </a:r>
            <a:endParaRPr>
              <a:solidFill>
                <a:schemeClr val="lt1"/>
              </a:solidFill>
            </a:endParaRPr>
          </a:p>
        </p:txBody>
      </p:sp>
      <p:sp>
        <p:nvSpPr>
          <p:cNvPr id="516" name="Google Shape;516;p63"/>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AI, ML, DL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При чём здесь Big Data?</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Data Science и чем занимается Data Scientist?</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Сферы приложения</a:t>
            </a:r>
            <a:endParaRPr>
              <a:solidFill>
                <a:schemeClr val="lt1"/>
              </a:solidFill>
            </a:endParaRPr>
          </a:p>
          <a:p>
            <a:pPr indent="-228600" lvl="0" marL="228600" rtl="0" algn="l">
              <a:lnSpc>
                <a:spcPct val="90000"/>
              </a:lnSpc>
              <a:spcBef>
                <a:spcPts val="1000"/>
              </a:spcBef>
              <a:spcAft>
                <a:spcPts val="0"/>
              </a:spcAft>
              <a:buClr>
                <a:srgbClr val="FFFF00"/>
              </a:buClr>
              <a:buSzPts val="2800"/>
              <a:buChar char="•"/>
            </a:pPr>
            <a:r>
              <a:rPr lang="ru-RU">
                <a:solidFill>
                  <a:srgbClr val="FFFF00"/>
                </a:solidFill>
              </a:rPr>
              <a:t>ML. Словарь терминов</a:t>
            </a:r>
            <a:endParaRPr>
              <a:solidFill>
                <a:srgbClr val="FFFF00"/>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Типы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Примеры прикладных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 чего начать</a:t>
            </a:r>
            <a:endParaRPr>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Vocabulary</a:t>
            </a:r>
            <a:endParaRPr>
              <a:solidFill>
                <a:schemeClr val="lt1"/>
              </a:solidFill>
            </a:endParaRPr>
          </a:p>
        </p:txBody>
      </p:sp>
      <p:pic>
        <p:nvPicPr>
          <p:cNvPr id="522" name="Google Shape;522;p64"/>
          <p:cNvPicPr preferRelativeResize="0"/>
          <p:nvPr>
            <p:ph idx="1" type="body"/>
          </p:nvPr>
        </p:nvPicPr>
        <p:blipFill rotWithShape="1">
          <a:blip r:embed="rId3">
            <a:alphaModFix/>
          </a:blip>
          <a:srcRect b="0" l="0" r="0" t="0"/>
          <a:stretch/>
        </p:blipFill>
        <p:spPr>
          <a:xfrm>
            <a:off x="1368000" y="1799999"/>
            <a:ext cx="6485476" cy="4968000"/>
          </a:xfrm>
          <a:prstGeom prst="rect">
            <a:avLst/>
          </a:prstGeom>
          <a:solidFill>
            <a:schemeClr val="accent1"/>
          </a:solid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5"/>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Vocabulary</a:t>
            </a:r>
            <a:endParaRPr>
              <a:solidFill>
                <a:schemeClr val="lt1"/>
              </a:solidFill>
            </a:endParaRPr>
          </a:p>
        </p:txBody>
      </p:sp>
      <p:pic>
        <p:nvPicPr>
          <p:cNvPr id="528" name="Google Shape;528;p65"/>
          <p:cNvPicPr preferRelativeResize="0"/>
          <p:nvPr>
            <p:ph idx="1" type="body"/>
          </p:nvPr>
        </p:nvPicPr>
        <p:blipFill rotWithShape="1">
          <a:blip r:embed="rId3">
            <a:alphaModFix/>
          </a:blip>
          <a:srcRect b="8000" l="0" r="0" t="0"/>
          <a:stretch/>
        </p:blipFill>
        <p:spPr>
          <a:xfrm>
            <a:off x="90000" y="1799999"/>
            <a:ext cx="8964000" cy="4627396"/>
          </a:xfrm>
          <a:prstGeom prst="rect">
            <a:avLst/>
          </a:prstGeom>
          <a:solidFill>
            <a:schemeClr val="accent1"/>
          </a:solid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Vocabulary</a:t>
            </a:r>
            <a:endParaRPr>
              <a:solidFill>
                <a:schemeClr val="lt1"/>
              </a:solidFill>
            </a:endParaRPr>
          </a:p>
        </p:txBody>
      </p:sp>
      <p:pic>
        <p:nvPicPr>
          <p:cNvPr id="534" name="Google Shape;534;p66"/>
          <p:cNvPicPr preferRelativeResize="0"/>
          <p:nvPr>
            <p:ph idx="1" type="body"/>
          </p:nvPr>
        </p:nvPicPr>
        <p:blipFill rotWithShape="1">
          <a:blip r:embed="rId3">
            <a:alphaModFix/>
          </a:blip>
          <a:srcRect b="8197" l="0" r="0" t="0"/>
          <a:stretch/>
        </p:blipFill>
        <p:spPr>
          <a:xfrm>
            <a:off x="90000" y="1799999"/>
            <a:ext cx="8964000" cy="4617415"/>
          </a:xfrm>
          <a:prstGeom prst="rect">
            <a:avLst/>
          </a:prstGeom>
          <a:solidFill>
            <a:schemeClr val="accent1"/>
          </a:solid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Vocabulary</a:t>
            </a:r>
            <a:endParaRPr>
              <a:solidFill>
                <a:schemeClr val="lt1"/>
              </a:solidFill>
            </a:endParaRPr>
          </a:p>
        </p:txBody>
      </p:sp>
      <p:pic>
        <p:nvPicPr>
          <p:cNvPr id="540" name="Google Shape;540;p67"/>
          <p:cNvPicPr preferRelativeResize="0"/>
          <p:nvPr>
            <p:ph idx="1" type="body"/>
          </p:nvPr>
        </p:nvPicPr>
        <p:blipFill rotWithShape="1">
          <a:blip r:embed="rId3">
            <a:alphaModFix/>
          </a:blip>
          <a:srcRect b="8000" l="0" r="0" t="0"/>
          <a:stretch/>
        </p:blipFill>
        <p:spPr>
          <a:xfrm>
            <a:off x="90000" y="1799999"/>
            <a:ext cx="8964000" cy="4627394"/>
          </a:xfrm>
          <a:prstGeom prst="rect">
            <a:avLst/>
          </a:prstGeom>
          <a:solidFill>
            <a:schemeClr val="accent1"/>
          </a:solid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8"/>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Vocabulary</a:t>
            </a:r>
            <a:endParaRPr>
              <a:solidFill>
                <a:schemeClr val="lt1"/>
              </a:solidFill>
            </a:endParaRPr>
          </a:p>
        </p:txBody>
      </p:sp>
      <p:pic>
        <p:nvPicPr>
          <p:cNvPr id="546" name="Google Shape;546;p68"/>
          <p:cNvPicPr preferRelativeResize="0"/>
          <p:nvPr>
            <p:ph idx="1" type="body"/>
          </p:nvPr>
        </p:nvPicPr>
        <p:blipFill rotWithShape="1">
          <a:blip r:embed="rId3">
            <a:alphaModFix/>
          </a:blip>
          <a:srcRect b="8197" l="0" r="0" t="0"/>
          <a:stretch/>
        </p:blipFill>
        <p:spPr>
          <a:xfrm>
            <a:off x="90000" y="1799999"/>
            <a:ext cx="8964000" cy="4617417"/>
          </a:xfrm>
          <a:prstGeom prst="rect">
            <a:avLst/>
          </a:prstGeom>
          <a:solidFill>
            <a:schemeClr val="accent1"/>
          </a:solid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9"/>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Vocabulary</a:t>
            </a:r>
            <a:endParaRPr>
              <a:solidFill>
                <a:schemeClr val="lt1"/>
              </a:solidFill>
            </a:endParaRPr>
          </a:p>
        </p:txBody>
      </p:sp>
      <p:pic>
        <p:nvPicPr>
          <p:cNvPr id="552" name="Google Shape;552;p69"/>
          <p:cNvPicPr preferRelativeResize="0"/>
          <p:nvPr>
            <p:ph idx="1" type="body"/>
          </p:nvPr>
        </p:nvPicPr>
        <p:blipFill rotWithShape="1">
          <a:blip r:embed="rId3">
            <a:alphaModFix/>
          </a:blip>
          <a:srcRect b="8000" l="0" r="0" t="0"/>
          <a:stretch/>
        </p:blipFill>
        <p:spPr>
          <a:xfrm>
            <a:off x="90000" y="1799999"/>
            <a:ext cx="8964000" cy="4627392"/>
          </a:xfrm>
          <a:prstGeom prst="rect">
            <a:avLst/>
          </a:prstGeom>
          <a:solidFill>
            <a:schemeClr val="accent1"/>
          </a:solid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History</a:t>
            </a:r>
            <a:endParaRPr>
              <a:solidFill>
                <a:schemeClr val="lt1"/>
              </a:solidFill>
            </a:endParaRPr>
          </a:p>
        </p:txBody>
      </p:sp>
      <p:pic>
        <p:nvPicPr>
          <p:cNvPr id="129" name="Google Shape;129;p7"/>
          <p:cNvPicPr preferRelativeResize="0"/>
          <p:nvPr>
            <p:ph idx="1" type="body"/>
          </p:nvPr>
        </p:nvPicPr>
        <p:blipFill rotWithShape="1">
          <a:blip r:embed="rId3">
            <a:alphaModFix/>
          </a:blip>
          <a:srcRect b="22101" l="4852" r="4852" t="17139"/>
          <a:stretch/>
        </p:blipFill>
        <p:spPr>
          <a:xfrm>
            <a:off x="90000" y="1800000"/>
            <a:ext cx="8964000" cy="4661280"/>
          </a:xfrm>
          <a:prstGeom prst="rect">
            <a:avLst/>
          </a:prstGeom>
          <a:solidFill>
            <a:schemeClr val="accent1"/>
          </a:solid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Vocabulary</a:t>
            </a:r>
            <a:endParaRPr>
              <a:solidFill>
                <a:schemeClr val="lt1"/>
              </a:solidFill>
            </a:endParaRPr>
          </a:p>
        </p:txBody>
      </p:sp>
      <p:pic>
        <p:nvPicPr>
          <p:cNvPr id="558" name="Google Shape;558;p70"/>
          <p:cNvPicPr preferRelativeResize="0"/>
          <p:nvPr>
            <p:ph idx="1" type="body"/>
          </p:nvPr>
        </p:nvPicPr>
        <p:blipFill rotWithShape="1">
          <a:blip r:embed="rId3">
            <a:alphaModFix/>
          </a:blip>
          <a:srcRect b="8197" l="0" r="0" t="0"/>
          <a:stretch/>
        </p:blipFill>
        <p:spPr>
          <a:xfrm>
            <a:off x="89999" y="1799999"/>
            <a:ext cx="8964000" cy="4617418"/>
          </a:xfrm>
          <a:prstGeom prst="rect">
            <a:avLst/>
          </a:prstGeom>
          <a:solidFill>
            <a:schemeClr val="accent1"/>
          </a:solid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Vocabulary</a:t>
            </a:r>
            <a:endParaRPr>
              <a:solidFill>
                <a:schemeClr val="lt1"/>
              </a:solidFill>
            </a:endParaRPr>
          </a:p>
        </p:txBody>
      </p:sp>
      <p:pic>
        <p:nvPicPr>
          <p:cNvPr id="564" name="Google Shape;564;p71"/>
          <p:cNvPicPr preferRelativeResize="0"/>
          <p:nvPr>
            <p:ph idx="1" type="body"/>
          </p:nvPr>
        </p:nvPicPr>
        <p:blipFill rotWithShape="1">
          <a:blip r:embed="rId3">
            <a:alphaModFix/>
          </a:blip>
          <a:srcRect b="8000" l="0" r="0" t="0"/>
          <a:stretch/>
        </p:blipFill>
        <p:spPr>
          <a:xfrm>
            <a:off x="89999" y="1799999"/>
            <a:ext cx="8964000" cy="4627392"/>
          </a:xfrm>
          <a:prstGeom prst="rect">
            <a:avLst/>
          </a:prstGeom>
          <a:solidFill>
            <a:schemeClr val="accent1"/>
          </a:solid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2"/>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Vocabulary</a:t>
            </a:r>
            <a:endParaRPr>
              <a:solidFill>
                <a:schemeClr val="lt1"/>
              </a:solidFill>
            </a:endParaRPr>
          </a:p>
        </p:txBody>
      </p:sp>
      <p:pic>
        <p:nvPicPr>
          <p:cNvPr id="570" name="Google Shape;570;p72"/>
          <p:cNvPicPr preferRelativeResize="0"/>
          <p:nvPr>
            <p:ph idx="1" type="body"/>
          </p:nvPr>
        </p:nvPicPr>
        <p:blipFill rotWithShape="1">
          <a:blip r:embed="rId3">
            <a:alphaModFix/>
          </a:blip>
          <a:srcRect b="8197" l="0" r="0" t="0"/>
          <a:stretch/>
        </p:blipFill>
        <p:spPr>
          <a:xfrm>
            <a:off x="89999" y="1799999"/>
            <a:ext cx="8964000" cy="4617418"/>
          </a:xfrm>
          <a:prstGeom prst="rect">
            <a:avLst/>
          </a:prstGeom>
          <a:solidFill>
            <a:schemeClr val="accent1"/>
          </a:solid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3"/>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Vocabulary</a:t>
            </a:r>
            <a:endParaRPr>
              <a:solidFill>
                <a:schemeClr val="lt1"/>
              </a:solidFill>
            </a:endParaRPr>
          </a:p>
        </p:txBody>
      </p:sp>
      <p:pic>
        <p:nvPicPr>
          <p:cNvPr id="576" name="Google Shape;576;p73"/>
          <p:cNvPicPr preferRelativeResize="0"/>
          <p:nvPr>
            <p:ph idx="1" type="body"/>
          </p:nvPr>
        </p:nvPicPr>
        <p:blipFill rotWithShape="1">
          <a:blip r:embed="rId3">
            <a:alphaModFix/>
          </a:blip>
          <a:srcRect b="8000" l="0" r="0" t="0"/>
          <a:stretch/>
        </p:blipFill>
        <p:spPr>
          <a:xfrm>
            <a:off x="89999" y="1799999"/>
            <a:ext cx="8964000" cy="4627392"/>
          </a:xfrm>
          <a:prstGeom prst="rect">
            <a:avLst/>
          </a:prstGeom>
          <a:solidFill>
            <a:schemeClr val="accent1"/>
          </a:solid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Vocabulary (synonyms)</a:t>
            </a:r>
            <a:endParaRPr>
              <a:solidFill>
                <a:schemeClr val="lt1"/>
              </a:solidFill>
            </a:endParaRPr>
          </a:p>
        </p:txBody>
      </p:sp>
      <p:pic>
        <p:nvPicPr>
          <p:cNvPr id="583" name="Google Shape;583;p74"/>
          <p:cNvPicPr preferRelativeResize="0"/>
          <p:nvPr>
            <p:ph idx="1" type="body"/>
          </p:nvPr>
        </p:nvPicPr>
        <p:blipFill rotWithShape="1">
          <a:blip r:embed="rId3">
            <a:alphaModFix/>
          </a:blip>
          <a:srcRect b="8197" l="0" r="0" t="0"/>
          <a:stretch/>
        </p:blipFill>
        <p:spPr>
          <a:xfrm>
            <a:off x="89999" y="1799999"/>
            <a:ext cx="8964000" cy="4617418"/>
          </a:xfrm>
          <a:prstGeom prst="rect">
            <a:avLst/>
          </a:prstGeom>
          <a:solidFill>
            <a:schemeClr val="accent1"/>
          </a:solid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5"/>
          <p:cNvSpPr txBox="1"/>
          <p:nvPr>
            <p:ph type="title"/>
          </p:nvPr>
        </p:nvSpPr>
        <p:spPr>
          <a:xfrm>
            <a:off x="90000" y="90000"/>
            <a:ext cx="8964000" cy="1585493"/>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План</a:t>
            </a:r>
            <a:endParaRPr>
              <a:solidFill>
                <a:schemeClr val="lt1"/>
              </a:solidFill>
            </a:endParaRPr>
          </a:p>
        </p:txBody>
      </p:sp>
      <p:sp>
        <p:nvSpPr>
          <p:cNvPr id="589" name="Google Shape;589;p75"/>
          <p:cNvSpPr txBox="1"/>
          <p:nvPr>
            <p:ph idx="1" type="body"/>
          </p:nvPr>
        </p:nvSpPr>
        <p:spPr>
          <a:xfrm>
            <a:off x="90000" y="1800000"/>
            <a:ext cx="8964000" cy="4968000"/>
          </a:xfrm>
          <a:prstGeom prst="rect">
            <a:avLst/>
          </a:prstGeom>
          <a:solidFill>
            <a:schemeClr val="accent1"/>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AI, ML, DL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При чём здесь Big Data?</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Что такое Data Science и чем занимается Data Scientist?</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Сферы приложения</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Словарь терминов</a:t>
            </a:r>
            <a:endParaRPr>
              <a:solidFill>
                <a:schemeClr val="lt1"/>
              </a:solidFill>
            </a:endParaRPr>
          </a:p>
          <a:p>
            <a:pPr indent="-228600" lvl="0" marL="228600" rtl="0" algn="l">
              <a:lnSpc>
                <a:spcPct val="90000"/>
              </a:lnSpc>
              <a:spcBef>
                <a:spcPts val="1000"/>
              </a:spcBef>
              <a:spcAft>
                <a:spcPts val="0"/>
              </a:spcAft>
              <a:buClr>
                <a:srgbClr val="FFFF00"/>
              </a:buClr>
              <a:buSzPts val="2800"/>
              <a:buChar char="•"/>
            </a:pPr>
            <a:r>
              <a:rPr lang="ru-RU">
                <a:solidFill>
                  <a:srgbClr val="FFFF00"/>
                </a:solidFill>
              </a:rPr>
              <a:t>ML. Типы задач</a:t>
            </a:r>
            <a:endParaRPr>
              <a:solidFill>
                <a:srgbClr val="FFFF00"/>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Примеры прикладных задач</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ru-RU">
                <a:solidFill>
                  <a:schemeClr val="lt1"/>
                </a:solidFill>
              </a:rPr>
              <a:t>ML. С чего начать</a:t>
            </a:r>
            <a:endParaRPr>
              <a:solidFill>
                <a:schemeClr val="lt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Two Main Types</a:t>
            </a:r>
            <a:endParaRPr>
              <a:solidFill>
                <a:schemeClr val="lt1"/>
              </a:solidFill>
            </a:endParaRPr>
          </a:p>
        </p:txBody>
      </p:sp>
      <p:pic>
        <p:nvPicPr>
          <p:cNvPr id="596" name="Google Shape;596;p76"/>
          <p:cNvPicPr preferRelativeResize="0"/>
          <p:nvPr>
            <p:ph idx="1" type="body"/>
          </p:nvPr>
        </p:nvPicPr>
        <p:blipFill rotWithShape="1">
          <a:blip r:embed="rId3">
            <a:alphaModFix/>
          </a:blip>
          <a:srcRect b="21954" l="4623" r="4619" t="17010"/>
          <a:stretch/>
        </p:blipFill>
        <p:spPr>
          <a:xfrm>
            <a:off x="90000" y="1799952"/>
            <a:ext cx="8964000" cy="4658967"/>
          </a:xfrm>
          <a:prstGeom prst="rect">
            <a:avLst/>
          </a:prstGeom>
          <a:solidFill>
            <a:schemeClr val="accent1"/>
          </a:solid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Types of Machine Learning</a:t>
            </a:r>
            <a:endParaRPr>
              <a:solidFill>
                <a:schemeClr val="lt1"/>
              </a:solidFill>
            </a:endParaRPr>
          </a:p>
        </p:txBody>
      </p:sp>
      <p:pic>
        <p:nvPicPr>
          <p:cNvPr id="602" name="Google Shape;602;p77"/>
          <p:cNvPicPr preferRelativeResize="0"/>
          <p:nvPr>
            <p:ph idx="1" type="body"/>
          </p:nvPr>
        </p:nvPicPr>
        <p:blipFill rotWithShape="1">
          <a:blip r:embed="rId3">
            <a:alphaModFix/>
          </a:blip>
          <a:srcRect b="8200" l="0" r="0" t="-1"/>
          <a:stretch/>
        </p:blipFill>
        <p:spPr>
          <a:xfrm>
            <a:off x="89999" y="1799999"/>
            <a:ext cx="8964000" cy="4617402"/>
          </a:xfrm>
          <a:prstGeom prst="rect">
            <a:avLst/>
          </a:prstGeom>
          <a:solidFill>
            <a:schemeClr val="accent1"/>
          </a:solid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8"/>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Types of Machine Learning</a:t>
            </a:r>
            <a:endParaRPr>
              <a:solidFill>
                <a:schemeClr val="lt1"/>
              </a:solidFill>
            </a:endParaRPr>
          </a:p>
        </p:txBody>
      </p:sp>
      <p:pic>
        <p:nvPicPr>
          <p:cNvPr id="608" name="Google Shape;608;p78"/>
          <p:cNvPicPr preferRelativeResize="0"/>
          <p:nvPr>
            <p:ph idx="1" type="body"/>
          </p:nvPr>
        </p:nvPicPr>
        <p:blipFill rotWithShape="1">
          <a:blip r:embed="rId3">
            <a:alphaModFix/>
          </a:blip>
          <a:srcRect b="8000" l="0" r="0" t="0"/>
          <a:stretch/>
        </p:blipFill>
        <p:spPr>
          <a:xfrm>
            <a:off x="89999" y="1799999"/>
            <a:ext cx="8964000" cy="4627406"/>
          </a:xfrm>
          <a:prstGeom prst="rect">
            <a:avLst/>
          </a:prstGeom>
          <a:solidFill>
            <a:schemeClr val="accent1"/>
          </a:solid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9"/>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Types of Machine Learning</a:t>
            </a:r>
            <a:endParaRPr>
              <a:solidFill>
                <a:schemeClr val="lt1"/>
              </a:solidFill>
            </a:endParaRPr>
          </a:p>
        </p:txBody>
      </p:sp>
      <p:pic>
        <p:nvPicPr>
          <p:cNvPr id="614" name="Google Shape;614;p79"/>
          <p:cNvPicPr preferRelativeResize="0"/>
          <p:nvPr>
            <p:ph idx="1" type="body"/>
          </p:nvPr>
        </p:nvPicPr>
        <p:blipFill rotWithShape="1">
          <a:blip r:embed="rId3">
            <a:alphaModFix/>
          </a:blip>
          <a:srcRect b="8200" l="0" r="0" t="-1"/>
          <a:stretch/>
        </p:blipFill>
        <p:spPr>
          <a:xfrm>
            <a:off x="90000" y="1799999"/>
            <a:ext cx="8964000" cy="4617406"/>
          </a:xfrm>
          <a:prstGeom prst="rect">
            <a:avLst/>
          </a:prstGeom>
          <a:solidFill>
            <a:schemeClr val="accent1"/>
          </a:solid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History</a:t>
            </a:r>
            <a:endParaRPr>
              <a:solidFill>
                <a:schemeClr val="lt1"/>
              </a:solidFill>
            </a:endParaRPr>
          </a:p>
        </p:txBody>
      </p:sp>
      <p:pic>
        <p:nvPicPr>
          <p:cNvPr id="136" name="Google Shape;136;p8"/>
          <p:cNvPicPr preferRelativeResize="0"/>
          <p:nvPr>
            <p:ph idx="1" type="body"/>
          </p:nvPr>
        </p:nvPicPr>
        <p:blipFill rotWithShape="1">
          <a:blip r:embed="rId3">
            <a:alphaModFix/>
          </a:blip>
          <a:srcRect b="22101" l="4852" r="4852" t="17139"/>
          <a:stretch/>
        </p:blipFill>
        <p:spPr>
          <a:xfrm>
            <a:off x="90000" y="1800000"/>
            <a:ext cx="8964000" cy="4661280"/>
          </a:xfrm>
          <a:prstGeom prst="rect">
            <a:avLst/>
          </a:prstGeom>
          <a:solidFill>
            <a:schemeClr val="accent1"/>
          </a:solid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Types of Supervised Learning</a:t>
            </a:r>
            <a:endParaRPr>
              <a:solidFill>
                <a:schemeClr val="lt1"/>
              </a:solidFill>
            </a:endParaRPr>
          </a:p>
        </p:txBody>
      </p:sp>
      <p:pic>
        <p:nvPicPr>
          <p:cNvPr id="620" name="Google Shape;620;p80"/>
          <p:cNvPicPr preferRelativeResize="0"/>
          <p:nvPr>
            <p:ph idx="1" type="body"/>
          </p:nvPr>
        </p:nvPicPr>
        <p:blipFill rotWithShape="1">
          <a:blip r:embed="rId3">
            <a:alphaModFix/>
          </a:blip>
          <a:srcRect b="8200" l="0" r="0" t="-1"/>
          <a:stretch/>
        </p:blipFill>
        <p:spPr>
          <a:xfrm>
            <a:off x="90000" y="1799999"/>
            <a:ext cx="8964000" cy="4617409"/>
          </a:xfrm>
          <a:prstGeom prst="rect">
            <a:avLst/>
          </a:prstGeom>
          <a:solidFill>
            <a:schemeClr val="accent1"/>
          </a:solid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Types of Machine Learning</a:t>
            </a:r>
            <a:endParaRPr>
              <a:solidFill>
                <a:schemeClr val="lt1"/>
              </a:solidFill>
            </a:endParaRPr>
          </a:p>
        </p:txBody>
      </p:sp>
      <p:pic>
        <p:nvPicPr>
          <p:cNvPr id="626" name="Google Shape;626;p81"/>
          <p:cNvPicPr preferRelativeResize="0"/>
          <p:nvPr>
            <p:ph idx="1" type="body"/>
          </p:nvPr>
        </p:nvPicPr>
        <p:blipFill rotWithShape="1">
          <a:blip r:embed="rId3">
            <a:alphaModFix/>
          </a:blip>
          <a:srcRect b="8197" l="0" r="0" t="0"/>
          <a:stretch/>
        </p:blipFill>
        <p:spPr>
          <a:xfrm>
            <a:off x="90000" y="1799999"/>
            <a:ext cx="8964000" cy="4617415"/>
          </a:xfrm>
          <a:prstGeom prst="rect">
            <a:avLst/>
          </a:prstGeom>
          <a:solidFill>
            <a:schemeClr val="accent1"/>
          </a:solid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2"/>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Types of Unsupervised Learning</a:t>
            </a:r>
            <a:endParaRPr>
              <a:solidFill>
                <a:schemeClr val="lt1"/>
              </a:solidFill>
            </a:endParaRPr>
          </a:p>
        </p:txBody>
      </p:sp>
      <p:pic>
        <p:nvPicPr>
          <p:cNvPr id="632" name="Google Shape;632;p82"/>
          <p:cNvPicPr preferRelativeResize="0"/>
          <p:nvPr>
            <p:ph idx="1" type="body"/>
          </p:nvPr>
        </p:nvPicPr>
        <p:blipFill rotWithShape="1">
          <a:blip r:embed="rId3">
            <a:alphaModFix/>
          </a:blip>
          <a:srcRect b="8197" l="0" r="0" t="0"/>
          <a:stretch/>
        </p:blipFill>
        <p:spPr>
          <a:xfrm>
            <a:off x="90000" y="1799999"/>
            <a:ext cx="8964000" cy="4617417"/>
          </a:xfrm>
          <a:prstGeom prst="rect">
            <a:avLst/>
          </a:prstGeom>
          <a:solidFill>
            <a:schemeClr val="accent1"/>
          </a:solid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3"/>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Types of Supervised Learning</a:t>
            </a:r>
            <a:endParaRPr>
              <a:solidFill>
                <a:schemeClr val="lt1"/>
              </a:solidFill>
            </a:endParaRPr>
          </a:p>
        </p:txBody>
      </p:sp>
      <p:pic>
        <p:nvPicPr>
          <p:cNvPr id="639" name="Google Shape;639;p83"/>
          <p:cNvPicPr preferRelativeResize="0"/>
          <p:nvPr>
            <p:ph idx="1" type="body"/>
          </p:nvPr>
        </p:nvPicPr>
        <p:blipFill rotWithShape="1">
          <a:blip r:embed="rId3">
            <a:alphaModFix/>
          </a:blip>
          <a:srcRect b="8200" l="0" r="0" t="-1"/>
          <a:stretch/>
        </p:blipFill>
        <p:spPr>
          <a:xfrm>
            <a:off x="90000" y="1799999"/>
            <a:ext cx="8964000" cy="4617409"/>
          </a:xfrm>
          <a:prstGeom prst="rect">
            <a:avLst/>
          </a:prstGeom>
          <a:solidFill>
            <a:schemeClr val="accent1"/>
          </a:solidFill>
          <a:ln>
            <a:noFill/>
          </a:ln>
        </p:spPr>
      </p:pic>
      <p:sp>
        <p:nvSpPr>
          <p:cNvPr id="640" name="Google Shape;640;p83"/>
          <p:cNvSpPr/>
          <p:nvPr/>
        </p:nvSpPr>
        <p:spPr>
          <a:xfrm>
            <a:off x="896112" y="3154680"/>
            <a:ext cx="7315200" cy="969264"/>
          </a:xfrm>
          <a:prstGeom prst="frame">
            <a:avLst>
              <a:gd fmla="val 12500" name="adj1"/>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Regression (example)</a:t>
            </a:r>
            <a:endParaRPr>
              <a:solidFill>
                <a:schemeClr val="lt1"/>
              </a:solidFill>
            </a:endParaRPr>
          </a:p>
        </p:txBody>
      </p:sp>
      <p:pic>
        <p:nvPicPr>
          <p:cNvPr id="646" name="Google Shape;646;p84"/>
          <p:cNvPicPr preferRelativeResize="0"/>
          <p:nvPr/>
        </p:nvPicPr>
        <p:blipFill rotWithShape="1">
          <a:blip r:embed="rId3">
            <a:alphaModFix/>
          </a:blip>
          <a:srcRect b="0" l="0" r="0" t="0"/>
          <a:stretch/>
        </p:blipFill>
        <p:spPr>
          <a:xfrm>
            <a:off x="288000" y="1799929"/>
            <a:ext cx="8535655" cy="4968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5"/>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Regression (graphical representation)</a:t>
            </a:r>
            <a:endParaRPr>
              <a:solidFill>
                <a:schemeClr val="lt1"/>
              </a:solidFill>
            </a:endParaRPr>
          </a:p>
        </p:txBody>
      </p:sp>
      <p:pic>
        <p:nvPicPr>
          <p:cNvPr id="652" name="Google Shape;652;p85"/>
          <p:cNvPicPr preferRelativeResize="0"/>
          <p:nvPr/>
        </p:nvPicPr>
        <p:blipFill rotWithShape="1">
          <a:blip r:embed="rId3">
            <a:alphaModFix/>
          </a:blip>
          <a:srcRect b="0" l="0" r="0" t="0"/>
          <a:stretch/>
        </p:blipFill>
        <p:spPr>
          <a:xfrm>
            <a:off x="1972467" y="1799929"/>
            <a:ext cx="5166720" cy="4968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Types of Supervised Learning</a:t>
            </a:r>
            <a:endParaRPr>
              <a:solidFill>
                <a:schemeClr val="lt1"/>
              </a:solidFill>
            </a:endParaRPr>
          </a:p>
        </p:txBody>
      </p:sp>
      <p:pic>
        <p:nvPicPr>
          <p:cNvPr id="658" name="Google Shape;658;p86"/>
          <p:cNvPicPr preferRelativeResize="0"/>
          <p:nvPr>
            <p:ph idx="1" type="body"/>
          </p:nvPr>
        </p:nvPicPr>
        <p:blipFill rotWithShape="1">
          <a:blip r:embed="rId3">
            <a:alphaModFix/>
          </a:blip>
          <a:srcRect b="8200" l="0" r="0" t="-1"/>
          <a:stretch/>
        </p:blipFill>
        <p:spPr>
          <a:xfrm>
            <a:off x="90000" y="1799999"/>
            <a:ext cx="8964000" cy="4617409"/>
          </a:xfrm>
          <a:prstGeom prst="rect">
            <a:avLst/>
          </a:prstGeom>
          <a:solidFill>
            <a:schemeClr val="accent1"/>
          </a:solidFill>
          <a:ln>
            <a:noFill/>
          </a:ln>
        </p:spPr>
      </p:pic>
      <p:sp>
        <p:nvSpPr>
          <p:cNvPr id="659" name="Google Shape;659;p86"/>
          <p:cNvSpPr/>
          <p:nvPr/>
        </p:nvSpPr>
        <p:spPr>
          <a:xfrm>
            <a:off x="914400" y="4270248"/>
            <a:ext cx="7315200" cy="969264"/>
          </a:xfrm>
          <a:prstGeom prst="frame">
            <a:avLst>
              <a:gd fmla="val 12500" name="adj1"/>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Classification (example 1) </a:t>
            </a:r>
            <a:endParaRPr>
              <a:solidFill>
                <a:schemeClr val="lt1"/>
              </a:solidFill>
            </a:endParaRPr>
          </a:p>
        </p:txBody>
      </p:sp>
      <p:pic>
        <p:nvPicPr>
          <p:cNvPr id="665" name="Google Shape;665;p87"/>
          <p:cNvPicPr preferRelativeResize="0"/>
          <p:nvPr/>
        </p:nvPicPr>
        <p:blipFill rotWithShape="1">
          <a:blip r:embed="rId3">
            <a:alphaModFix/>
          </a:blip>
          <a:srcRect b="0" l="0" r="0" t="0"/>
          <a:stretch/>
        </p:blipFill>
        <p:spPr>
          <a:xfrm>
            <a:off x="90000" y="1799929"/>
            <a:ext cx="8964000" cy="482441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8"/>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Classification (example 1) </a:t>
            </a:r>
            <a:endParaRPr>
              <a:solidFill>
                <a:schemeClr val="lt1"/>
              </a:solidFill>
            </a:endParaRPr>
          </a:p>
        </p:txBody>
      </p:sp>
      <p:pic>
        <p:nvPicPr>
          <p:cNvPr id="671" name="Google Shape;671;p88"/>
          <p:cNvPicPr preferRelativeResize="0"/>
          <p:nvPr/>
        </p:nvPicPr>
        <p:blipFill rotWithShape="1">
          <a:blip r:embed="rId3">
            <a:alphaModFix/>
          </a:blip>
          <a:srcRect b="0" l="0" r="0" t="0"/>
          <a:stretch/>
        </p:blipFill>
        <p:spPr>
          <a:xfrm>
            <a:off x="1728000" y="1799997"/>
            <a:ext cx="5573834" cy="49680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9"/>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Classification (example 2) </a:t>
            </a:r>
            <a:endParaRPr>
              <a:solidFill>
                <a:schemeClr val="lt1"/>
              </a:solidFill>
            </a:endParaRPr>
          </a:p>
        </p:txBody>
      </p:sp>
      <p:pic>
        <p:nvPicPr>
          <p:cNvPr id="677" name="Google Shape;677;p89"/>
          <p:cNvPicPr preferRelativeResize="0"/>
          <p:nvPr/>
        </p:nvPicPr>
        <p:blipFill rotWithShape="1">
          <a:blip r:embed="rId3">
            <a:alphaModFix/>
          </a:blip>
          <a:srcRect b="0" l="0" r="0" t="0"/>
          <a:stretch/>
        </p:blipFill>
        <p:spPr>
          <a:xfrm>
            <a:off x="90000" y="1799927"/>
            <a:ext cx="8964000" cy="37502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Artificial Intelligence – AI</a:t>
            </a:r>
            <a:br>
              <a:rPr lang="ru-RU">
                <a:solidFill>
                  <a:schemeClr val="lt1"/>
                </a:solidFill>
              </a:rPr>
            </a:br>
            <a:r>
              <a:rPr lang="ru-RU" sz="3200">
                <a:solidFill>
                  <a:schemeClr val="lt1"/>
                </a:solidFill>
              </a:rPr>
              <a:t>History</a:t>
            </a:r>
            <a:endParaRPr>
              <a:solidFill>
                <a:schemeClr val="lt1"/>
              </a:solidFill>
            </a:endParaRPr>
          </a:p>
        </p:txBody>
      </p:sp>
      <p:pic>
        <p:nvPicPr>
          <p:cNvPr id="143" name="Google Shape;143;p9"/>
          <p:cNvPicPr preferRelativeResize="0"/>
          <p:nvPr>
            <p:ph idx="1" type="body"/>
          </p:nvPr>
        </p:nvPicPr>
        <p:blipFill rotWithShape="1">
          <a:blip r:embed="rId3">
            <a:alphaModFix/>
          </a:blip>
          <a:srcRect b="22101" l="4852" r="4852" t="17139"/>
          <a:stretch/>
        </p:blipFill>
        <p:spPr>
          <a:xfrm>
            <a:off x="90000" y="1800000"/>
            <a:ext cx="8964000" cy="4661280"/>
          </a:xfrm>
          <a:prstGeom prst="rect">
            <a:avLst/>
          </a:prstGeom>
          <a:solidFill>
            <a:schemeClr val="accent1"/>
          </a:solid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0"/>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Classification (graphical representation) </a:t>
            </a:r>
            <a:endParaRPr>
              <a:solidFill>
                <a:schemeClr val="lt1"/>
              </a:solidFill>
            </a:endParaRPr>
          </a:p>
        </p:txBody>
      </p:sp>
      <p:pic>
        <p:nvPicPr>
          <p:cNvPr id="683" name="Google Shape;683;p90"/>
          <p:cNvPicPr preferRelativeResize="0"/>
          <p:nvPr/>
        </p:nvPicPr>
        <p:blipFill rotWithShape="1">
          <a:blip r:embed="rId3">
            <a:alphaModFix/>
          </a:blip>
          <a:srcRect b="0" l="0" r="0" t="0"/>
          <a:stretch/>
        </p:blipFill>
        <p:spPr>
          <a:xfrm>
            <a:off x="2016000" y="1799927"/>
            <a:ext cx="5268063" cy="4968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1"/>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Supervised Learning Overview</a:t>
            </a:r>
            <a:endParaRPr>
              <a:solidFill>
                <a:schemeClr val="lt1"/>
              </a:solidFill>
            </a:endParaRPr>
          </a:p>
        </p:txBody>
      </p:sp>
      <p:pic>
        <p:nvPicPr>
          <p:cNvPr id="690" name="Google Shape;690;p91"/>
          <p:cNvPicPr preferRelativeResize="0"/>
          <p:nvPr>
            <p:ph idx="1" type="body"/>
          </p:nvPr>
        </p:nvPicPr>
        <p:blipFill rotWithShape="1">
          <a:blip r:embed="rId3">
            <a:alphaModFix/>
          </a:blip>
          <a:srcRect b="0" l="0" r="0" t="0"/>
          <a:stretch/>
        </p:blipFill>
        <p:spPr>
          <a:xfrm>
            <a:off x="302473" y="1799999"/>
            <a:ext cx="8539051" cy="4617413"/>
          </a:xfrm>
          <a:prstGeom prst="rect">
            <a:avLst/>
          </a:prstGeom>
          <a:solidFill>
            <a:schemeClr val="accent1"/>
          </a:solid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2"/>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Supervised Learning Overview</a:t>
            </a:r>
            <a:endParaRPr>
              <a:solidFill>
                <a:schemeClr val="lt1"/>
              </a:solidFill>
            </a:endParaRPr>
          </a:p>
        </p:txBody>
      </p:sp>
      <p:pic>
        <p:nvPicPr>
          <p:cNvPr id="696" name="Google Shape;696;p92"/>
          <p:cNvPicPr preferRelativeResize="0"/>
          <p:nvPr>
            <p:ph idx="1" type="body"/>
          </p:nvPr>
        </p:nvPicPr>
        <p:blipFill rotWithShape="1">
          <a:blip r:embed="rId3">
            <a:alphaModFix/>
          </a:blip>
          <a:srcRect b="8000" l="0" r="0" t="0"/>
          <a:stretch/>
        </p:blipFill>
        <p:spPr>
          <a:xfrm>
            <a:off x="89999" y="1799999"/>
            <a:ext cx="8964000" cy="4627400"/>
          </a:xfrm>
          <a:prstGeom prst="rect">
            <a:avLst/>
          </a:prstGeom>
          <a:solidFill>
            <a:schemeClr val="accent1"/>
          </a:solid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3"/>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Regression: Numerical Answers</a:t>
            </a:r>
            <a:endParaRPr>
              <a:solidFill>
                <a:schemeClr val="lt1"/>
              </a:solidFill>
            </a:endParaRPr>
          </a:p>
        </p:txBody>
      </p:sp>
      <p:pic>
        <p:nvPicPr>
          <p:cNvPr id="702" name="Google Shape;702;p93"/>
          <p:cNvPicPr preferRelativeResize="0"/>
          <p:nvPr>
            <p:ph idx="1" type="body"/>
          </p:nvPr>
        </p:nvPicPr>
        <p:blipFill rotWithShape="1">
          <a:blip r:embed="rId3">
            <a:alphaModFix/>
          </a:blip>
          <a:srcRect b="8000" l="0" r="0" t="0"/>
          <a:stretch/>
        </p:blipFill>
        <p:spPr>
          <a:xfrm>
            <a:off x="89999" y="1799999"/>
            <a:ext cx="8964000" cy="4627398"/>
          </a:xfrm>
          <a:prstGeom prst="rect">
            <a:avLst/>
          </a:prstGeom>
          <a:solidFill>
            <a:schemeClr val="accent1"/>
          </a:solid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4"/>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Classification: Categorical Answers</a:t>
            </a:r>
            <a:endParaRPr>
              <a:solidFill>
                <a:schemeClr val="lt1"/>
              </a:solidFill>
            </a:endParaRPr>
          </a:p>
        </p:txBody>
      </p:sp>
      <p:pic>
        <p:nvPicPr>
          <p:cNvPr id="708" name="Google Shape;708;p94"/>
          <p:cNvPicPr preferRelativeResize="0"/>
          <p:nvPr>
            <p:ph idx="1" type="body"/>
          </p:nvPr>
        </p:nvPicPr>
        <p:blipFill rotWithShape="1">
          <a:blip r:embed="rId3">
            <a:alphaModFix/>
          </a:blip>
          <a:srcRect b="8000" l="0" r="0" t="0"/>
          <a:stretch/>
        </p:blipFill>
        <p:spPr>
          <a:xfrm>
            <a:off x="89999" y="1799999"/>
            <a:ext cx="8964000" cy="4627398"/>
          </a:xfrm>
          <a:prstGeom prst="rect">
            <a:avLst/>
          </a:prstGeom>
          <a:solidFill>
            <a:schemeClr val="accent1"/>
          </a:solid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5"/>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Classification: Categorical Answers</a:t>
            </a:r>
            <a:endParaRPr>
              <a:solidFill>
                <a:schemeClr val="lt1"/>
              </a:solidFill>
            </a:endParaRPr>
          </a:p>
        </p:txBody>
      </p:sp>
      <p:pic>
        <p:nvPicPr>
          <p:cNvPr id="714" name="Google Shape;714;p95"/>
          <p:cNvPicPr preferRelativeResize="0"/>
          <p:nvPr>
            <p:ph idx="1" type="body"/>
          </p:nvPr>
        </p:nvPicPr>
        <p:blipFill rotWithShape="1">
          <a:blip r:embed="rId3">
            <a:alphaModFix/>
          </a:blip>
          <a:srcRect b="8197" l="0" r="0" t="0"/>
          <a:stretch/>
        </p:blipFill>
        <p:spPr>
          <a:xfrm>
            <a:off x="89999" y="1799999"/>
            <a:ext cx="8964000" cy="4617413"/>
          </a:xfrm>
          <a:prstGeom prst="rect">
            <a:avLst/>
          </a:prstGeom>
          <a:solidFill>
            <a:schemeClr val="accent1"/>
          </a:solid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6"/>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Types of Unsupervised Learning</a:t>
            </a:r>
            <a:endParaRPr>
              <a:solidFill>
                <a:schemeClr val="lt1"/>
              </a:solidFill>
            </a:endParaRPr>
          </a:p>
        </p:txBody>
      </p:sp>
      <p:pic>
        <p:nvPicPr>
          <p:cNvPr id="721" name="Google Shape;721;p96"/>
          <p:cNvPicPr preferRelativeResize="0"/>
          <p:nvPr>
            <p:ph idx="1" type="body"/>
          </p:nvPr>
        </p:nvPicPr>
        <p:blipFill rotWithShape="1">
          <a:blip r:embed="rId3">
            <a:alphaModFix/>
          </a:blip>
          <a:srcRect b="8197" l="0" r="0" t="0"/>
          <a:stretch/>
        </p:blipFill>
        <p:spPr>
          <a:xfrm>
            <a:off x="90000" y="1799999"/>
            <a:ext cx="8964000" cy="4617417"/>
          </a:xfrm>
          <a:prstGeom prst="rect">
            <a:avLst/>
          </a:prstGeom>
          <a:solidFill>
            <a:schemeClr val="accent1"/>
          </a:solidFill>
          <a:ln>
            <a:noFill/>
          </a:ln>
        </p:spPr>
      </p:pic>
      <p:sp>
        <p:nvSpPr>
          <p:cNvPr id="722" name="Google Shape;722;p96"/>
          <p:cNvSpPr/>
          <p:nvPr/>
        </p:nvSpPr>
        <p:spPr>
          <a:xfrm>
            <a:off x="905256" y="3154680"/>
            <a:ext cx="7333488" cy="978408"/>
          </a:xfrm>
          <a:prstGeom prst="frame">
            <a:avLst>
              <a:gd fmla="val 12500" name="adj1"/>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7"/>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Clustering (example 1)</a:t>
            </a:r>
            <a:endParaRPr>
              <a:solidFill>
                <a:schemeClr val="lt1"/>
              </a:solidFill>
            </a:endParaRPr>
          </a:p>
        </p:txBody>
      </p:sp>
      <p:pic>
        <p:nvPicPr>
          <p:cNvPr id="728" name="Google Shape;728;p97"/>
          <p:cNvPicPr preferRelativeResize="0"/>
          <p:nvPr>
            <p:ph idx="1" type="body"/>
          </p:nvPr>
        </p:nvPicPr>
        <p:blipFill rotWithShape="1">
          <a:blip r:embed="rId3">
            <a:alphaModFix/>
          </a:blip>
          <a:srcRect b="8197" l="0" r="0" t="0"/>
          <a:stretch/>
        </p:blipFill>
        <p:spPr>
          <a:xfrm>
            <a:off x="89999" y="1799999"/>
            <a:ext cx="8964000" cy="4617418"/>
          </a:xfrm>
          <a:prstGeom prst="rect">
            <a:avLst/>
          </a:prstGeom>
          <a:solidFill>
            <a:schemeClr val="accent1"/>
          </a:solid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98"/>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Clustering (example 1)</a:t>
            </a:r>
            <a:endParaRPr>
              <a:solidFill>
                <a:schemeClr val="lt1"/>
              </a:solidFill>
            </a:endParaRPr>
          </a:p>
        </p:txBody>
      </p:sp>
      <p:pic>
        <p:nvPicPr>
          <p:cNvPr id="734" name="Google Shape;734;p98"/>
          <p:cNvPicPr preferRelativeResize="0"/>
          <p:nvPr>
            <p:ph idx="1" type="body"/>
          </p:nvPr>
        </p:nvPicPr>
        <p:blipFill rotWithShape="1">
          <a:blip r:embed="rId3">
            <a:alphaModFix/>
          </a:blip>
          <a:srcRect b="8000" l="0" r="0" t="0"/>
          <a:stretch/>
        </p:blipFill>
        <p:spPr>
          <a:xfrm>
            <a:off x="89999" y="1799999"/>
            <a:ext cx="8964000" cy="4627392"/>
          </a:xfrm>
          <a:prstGeom prst="rect">
            <a:avLst/>
          </a:prstGeom>
          <a:solidFill>
            <a:schemeClr val="accent1"/>
          </a:solid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9"/>
          <p:cNvSpPr txBox="1"/>
          <p:nvPr>
            <p:ph type="title"/>
          </p:nvPr>
        </p:nvSpPr>
        <p:spPr>
          <a:xfrm>
            <a:off x="90000" y="90000"/>
            <a:ext cx="8964000" cy="1584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ru-RU">
                <a:solidFill>
                  <a:schemeClr val="lt1"/>
                </a:solidFill>
              </a:rPr>
              <a:t>Machine Learning – ML</a:t>
            </a:r>
            <a:br>
              <a:rPr lang="ru-RU">
                <a:solidFill>
                  <a:schemeClr val="lt1"/>
                </a:solidFill>
              </a:rPr>
            </a:br>
            <a:r>
              <a:rPr lang="ru-RU" sz="3200">
                <a:solidFill>
                  <a:schemeClr val="lt1"/>
                </a:solidFill>
              </a:rPr>
              <a:t>Clustering (example 1)</a:t>
            </a:r>
            <a:endParaRPr>
              <a:solidFill>
                <a:schemeClr val="lt1"/>
              </a:solidFill>
            </a:endParaRPr>
          </a:p>
        </p:txBody>
      </p:sp>
      <p:pic>
        <p:nvPicPr>
          <p:cNvPr id="740" name="Google Shape;740;p99"/>
          <p:cNvPicPr preferRelativeResize="0"/>
          <p:nvPr>
            <p:ph idx="1" type="body"/>
          </p:nvPr>
        </p:nvPicPr>
        <p:blipFill rotWithShape="1">
          <a:blip r:embed="rId3">
            <a:alphaModFix/>
          </a:blip>
          <a:srcRect b="8197" l="0" r="0" t="0"/>
          <a:stretch/>
        </p:blipFill>
        <p:spPr>
          <a:xfrm>
            <a:off x="89999" y="1799999"/>
            <a:ext cx="8964000" cy="4617418"/>
          </a:xfrm>
          <a:prstGeom prst="rect">
            <a:avLst/>
          </a:prstGeom>
          <a:solidFill>
            <a:schemeClr val="accent1"/>
          </a:solidFill>
          <a:ln>
            <a:noFill/>
          </a:ln>
        </p:spPr>
      </p:pic>
    </p:spTree>
  </p:cSld>
  <p:clrMapOvr>
    <a:masterClrMapping/>
  </p:clrMapOvr>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Тема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2018-09-13T08:05:00Z</dcterms:created>
  <dc:creator>Пользователь Microsoft Office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249243AF3B494472B847D97DC9610415</vt:lpwstr>
  </property>
  <property fmtid="{D5CDD505-2E9C-101B-9397-08002B2CF9AE}" pid="3" name="KSOProductBuildVer">
    <vt:lpwstr>1033-11.2.0.11042</vt:lpwstr>
  </property>
</Properties>
</file>